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latin typeface="Times New Roman" panose="02020603050405020304" charset="0"/>
              <a:ea typeface="Times New Roman" panose="02020603050405020304" charset="0"/>
              <a:cs typeface="Times New Roman" panose="02020603050405020304" charset="0"/>
            </a:endParaRPr>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latin typeface="Times New Roman" panose="02020603050405020304" charset="0"/>
                <a:ea typeface="Times New Roman" panose="02020603050405020304" charset="0"/>
                <a:cs typeface="Times New Roman" panose="02020603050405020304" charset="0"/>
              </a:rPr>
            </a:fld>
            <a:endParaRPr lang="en-US">
              <a:latin typeface="Times New Roman" panose="02020603050405020304" charset="0"/>
              <a:ea typeface="Times New Roman" panose="02020603050405020304" charset="0"/>
              <a:cs typeface="Times New Roman" panose="02020603050405020304" charset="0"/>
            </a:endParaRPr>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latin typeface="Times New Roman" panose="02020603050405020304" charset="0"/>
              <a:ea typeface="Times New Roman" panose="02020603050405020304" charset="0"/>
              <a:cs typeface="Times New Roman" panose="02020603050405020304" charset="0"/>
            </a:endParaRPr>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latin typeface="Times New Roman" panose="02020603050405020304" charset="0"/>
                <a:ea typeface="Times New Roman" panose="02020603050405020304" charset="0"/>
                <a:cs typeface="Times New Roman" panose="02020603050405020304" charset="0"/>
              </a:rPr>
            </a:fld>
            <a:endParaRPr lang="en-US">
              <a:latin typeface="Times New Roman" panose="02020603050405020304" charset="0"/>
              <a:ea typeface="Times New Roman" panose="02020603050405020304" charset="0"/>
              <a:cs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charset="0"/>
                <a:ea typeface="Times New Roman" panose="02020603050405020304" charset="0"/>
                <a:cs typeface="Times New Roman" panose="0202060305040502030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charset="0"/>
                <a:ea typeface="Times New Roman" panose="02020603050405020304" charset="0"/>
                <a:cs typeface="Times New Roman" panose="02020603050405020304" charset="0"/>
              </a:defRPr>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charset="0"/>
                <a:ea typeface="Times New Roman" panose="02020603050405020304" charset="0"/>
                <a:cs typeface="Times New Roman" panose="0202060305040502030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charset="0"/>
                <a:ea typeface="Times New Roman" panose="02020603050405020304" charset="0"/>
                <a:cs typeface="Times New Roman" panose="02020603050405020304" charset="0"/>
              </a:defRPr>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charset="0"/>
        <a:ea typeface="Times New Roman" panose="02020603050405020304" charset="0"/>
        <a:cs typeface="Times New Roman" panose="02020603050405020304" charset="0"/>
      </a:defRPr>
    </a:lvl1pPr>
    <a:lvl2pPr marL="457200" algn="l" defTabSz="914400" rtl="0" eaLnBrk="1" latinLnBrk="0" hangingPunct="1">
      <a:defRPr sz="1200" kern="1200">
        <a:solidFill>
          <a:schemeClr val="tx1"/>
        </a:solidFill>
        <a:latin typeface="Times New Roman" panose="02020603050405020304" charset="0"/>
        <a:ea typeface="Times New Roman" panose="02020603050405020304" charset="0"/>
        <a:cs typeface="Times New Roman" panose="02020603050405020304" charset="0"/>
      </a:defRPr>
    </a:lvl2pPr>
    <a:lvl3pPr marL="914400" algn="l" defTabSz="914400" rtl="0" eaLnBrk="1" latinLnBrk="0" hangingPunct="1">
      <a:defRPr sz="1200" kern="1200">
        <a:solidFill>
          <a:schemeClr val="tx1"/>
        </a:solidFill>
        <a:latin typeface="Times New Roman" panose="02020603050405020304" charset="0"/>
        <a:ea typeface="Times New Roman" panose="02020603050405020304" charset="0"/>
        <a:cs typeface="Times New Roman" panose="02020603050405020304" charset="0"/>
      </a:defRPr>
    </a:lvl3pPr>
    <a:lvl4pPr marL="1371600" algn="l" defTabSz="914400" rtl="0" eaLnBrk="1" latinLnBrk="0" hangingPunct="1">
      <a:defRPr sz="1200" kern="1200">
        <a:solidFill>
          <a:schemeClr val="tx1"/>
        </a:solidFill>
        <a:latin typeface="Times New Roman" panose="02020603050405020304" charset="0"/>
        <a:ea typeface="Times New Roman" panose="02020603050405020304" charset="0"/>
        <a:cs typeface="Times New Roman" panose="02020603050405020304" charset="0"/>
      </a:defRPr>
    </a:lvl4pPr>
    <a:lvl5pPr marL="1828800" algn="l" defTabSz="914400" rtl="0" eaLnBrk="1" latinLnBrk="0" hangingPunct="1">
      <a:defRPr sz="1200" kern="1200">
        <a:solidFill>
          <a:schemeClr val="tx1"/>
        </a:solidFill>
        <a:latin typeface="Times New Roman" panose="02020603050405020304" charset="0"/>
        <a:ea typeface="Times New Roman" panose="02020603050405020304" charset="0"/>
        <a:cs typeface="Times New Roman" panose="0202060305040502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ea typeface="Times New Roman" panose="02020603050405020304" charset="0"/>
                <a:cs typeface="Times New Roman" panose="02020603050405020304" charset="0"/>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lvl1pPr>
              <a:defRPr>
                <a:ea typeface="Times New Roman" panose="02020603050405020304" charset="0"/>
                <a:cs typeface="Times New Roman" panose="02020603050405020304" charset="0"/>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ea typeface="Times New Roman" panose="02020603050405020304" charset="0"/>
                <a:cs typeface="Times New Roman" panose="02020603050405020304" charset="0"/>
              </a:defRPr>
            </a:lvl1p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ea typeface="Times New Roman" panose="02020603050405020304" charset="0"/>
                <a:cs typeface="Times New Roman" panose="02020603050405020304" charset="0"/>
              </a:defRPr>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ea typeface="Times New Roman" panose="02020603050405020304" charset="0"/>
                <a:cs typeface="Times New Roman" panose="020206030504050203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ea typeface="Times New Roman" panose="02020603050405020304" charset="0"/>
                <a:cs typeface="Times New Roman" panose="02020603050405020304" charset="0"/>
              </a:defRPr>
            </a:lvl1p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lvl1pPr>
              <a:defRPr>
                <a:ea typeface="Times New Roman" panose="02020603050405020304" charset="0"/>
                <a:cs typeface="Times New Roman" panose="02020603050405020304" charset="0"/>
              </a:defRPr>
            </a:lvl1p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ea typeface="Times New Roman" panose="02020603050405020304" charset="0"/>
                <a:cs typeface="Times New Roman" panose="020206030504050203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ea typeface="Times New Roman" panose="02020603050405020304" charset="0"/>
                <a:cs typeface="Times New Roman" panose="020206030504050203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lvl1pPr>
              <a:defRPr>
                <a:ea typeface="Times New Roman" panose="02020603050405020304" charset="0"/>
                <a:cs typeface="Times New Roman" panose="02020603050405020304" charset="0"/>
              </a:defRPr>
            </a:lvl1pPr>
            <a:lvl2pPr>
              <a:defRPr>
                <a:ea typeface="Times New Roman" panose="02020603050405020304" charset="0"/>
                <a:cs typeface="Times New Roman" panose="02020603050405020304" charset="0"/>
              </a:defRPr>
            </a:lvl2pPr>
            <a:lvl3pPr>
              <a:defRPr>
                <a:ea typeface="Times New Roman" panose="02020603050405020304" charset="0"/>
                <a:cs typeface="Times New Roman" panose="02020603050405020304" charset="0"/>
              </a:defRPr>
            </a:lvl3pPr>
            <a:lvl4pPr>
              <a:defRPr>
                <a:ea typeface="Times New Roman" panose="02020603050405020304" charset="0"/>
                <a:cs typeface="Times New Roman" panose="02020603050405020304" charset="0"/>
              </a:defRPr>
            </a:lvl4pPr>
            <a:lvl5pPr>
              <a:defRPr>
                <a:ea typeface="Times New Roman" panose="02020603050405020304" charset="0"/>
                <a:cs typeface="Times New Roman" panose="0202060305040502030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ea typeface="Times New Roman" panose="02020603050405020304" charset="0"/>
                <a:cs typeface="Times New Roman" panose="02020603050405020304" charset="0"/>
              </a:defRPr>
            </a:lvl1p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ea typeface="Times New Roman" panose="02020603050405020304" charset="0"/>
                <a:cs typeface="Times New Roman" panose="02020603050405020304" charset="0"/>
              </a:defRPr>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ea typeface="Times New Roman" panose="02020603050405020304" charset="0"/>
                <a:cs typeface="Times New Roman" panose="02020603050405020304" charset="0"/>
              </a:defRPr>
            </a:lvl1pPr>
            <a:lvl2pPr>
              <a:defRPr sz="2800">
                <a:ea typeface="Times New Roman" panose="02020603050405020304" charset="0"/>
                <a:cs typeface="Times New Roman" panose="02020603050405020304" charset="0"/>
              </a:defRPr>
            </a:lvl2pPr>
            <a:lvl3pPr>
              <a:defRPr sz="2400">
                <a:ea typeface="Times New Roman" panose="02020603050405020304" charset="0"/>
                <a:cs typeface="Times New Roman" panose="02020603050405020304" charset="0"/>
              </a:defRPr>
            </a:lvl3pPr>
            <a:lvl4pPr>
              <a:defRPr sz="2000">
                <a:ea typeface="Times New Roman" panose="02020603050405020304" charset="0"/>
                <a:cs typeface="Times New Roman" panose="02020603050405020304" charset="0"/>
              </a:defRPr>
            </a:lvl4pPr>
            <a:lvl5pPr>
              <a:defRPr sz="2000">
                <a:ea typeface="Times New Roman" panose="02020603050405020304" charset="0"/>
                <a:cs typeface="Times New Roman" panose="02020603050405020304" charset="0"/>
              </a:defRPr>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ea typeface="Times New Roman" panose="02020603050405020304" charset="0"/>
                <a:cs typeface="Times New Roman" panose="0202060305040502030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ea typeface="Times New Roman" panose="02020603050405020304" charset="0"/>
                <a:cs typeface="Times New Roman" panose="02020603050405020304" charset="0"/>
              </a:defRPr>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ea typeface="Times New Roman" panose="02020603050405020304" charset="0"/>
                <a:cs typeface="Times New Roman" panose="0202060305040502030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ea typeface="Times New Roman" panose="02020603050405020304" charset="0"/>
                <a:cs typeface="Times New Roman" panose="02020603050405020304" charset="0"/>
              </a:defRPr>
            </a:lvl1p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Times New Roman" panose="02020603050405020304" charset="0"/>
                <a:ea typeface="Times New Roman" panose="02020603050405020304" charset="0"/>
                <a:cs typeface="Times New Roman" panose="0202060305040502030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Times New Roman" panose="02020603050405020304" charset="0"/>
                <a:ea typeface="SF Pro" pitchFamily="2" charset="0"/>
                <a:cs typeface="Times New Roman" panose="02020603050405020304" charset="0"/>
              </a:rPr>
              <a:t>Xu Zihan</a:t>
            </a:r>
            <a:endParaRPr lang="en-US" altLang="zh-CN" dirty="0">
              <a:solidFill>
                <a:schemeClr val="bg2"/>
              </a:solidFill>
              <a:latin typeface="Times New Roman" panose="02020603050405020304" charset="0"/>
              <a:ea typeface="SF Pro" pitchFamily="2" charset="0"/>
              <a:cs typeface="Times New Roman" panose="02020603050405020304" charset="0"/>
            </a:endParaRPr>
          </a:p>
          <a:p>
            <a:r>
              <a:rPr lang="en-US" dirty="0">
                <a:solidFill>
                  <a:schemeClr val="bg2"/>
                </a:solidFill>
                <a:latin typeface="Times New Roman" panose="02020603050405020304" charset="0"/>
                <a:ea typeface="SF Pro" pitchFamily="2" charset="0"/>
                <a:cs typeface="Times New Roman" panose="02020603050405020304" charset="0"/>
              </a:rPr>
              <a:t>28th </a:t>
            </a:r>
            <a:r>
              <a:rPr lang="en-US" dirty="0">
                <a:solidFill>
                  <a:schemeClr val="bg2"/>
                </a:solidFill>
                <a:latin typeface="Times New Roman" panose="02020603050405020304" charset="0"/>
                <a:ea typeface="SF Pro" pitchFamily="2" charset="0"/>
                <a:cs typeface="Times New Roman" panose="02020603050405020304" charset="0"/>
              </a:rPr>
              <a:t>Aug 2023</a:t>
            </a:r>
            <a:endParaRPr lang="en-US" dirty="0">
              <a:solidFill>
                <a:schemeClr val="bg2"/>
              </a:solidFill>
              <a:latin typeface="Times New Roman" panose="02020603050405020304" charset="0"/>
              <a:ea typeface="SF Pro" pitchFamily="2" charset="0"/>
              <a:cs typeface="Times New Roman" panose="02020603050405020304"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
        <p:nvSpPr>
          <p:cNvPr id="3" name="文本框 2"/>
          <p:cNvSpPr txBox="1"/>
          <p:nvPr/>
        </p:nvSpPr>
        <p:spPr>
          <a:xfrm>
            <a:off x="5002530" y="2823210"/>
            <a:ext cx="4064000" cy="368300"/>
          </a:xfrm>
          <a:prstGeom prst="rect">
            <a:avLst/>
          </a:prstGeom>
          <a:noFill/>
        </p:spPr>
        <p:txBody>
          <a:bodyPr wrap="square" rtlCol="0">
            <a:spAutoFit/>
          </a:bodyPr>
          <a:p>
            <a:endParaRPr lang="zh-CN" altLang="en-US">
              <a:cs typeface="Times New Roman" panose="02020603050405020304"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cs typeface="+mn-lt"/>
              </a:rPr>
              <a:t>We performed exploratory data analysis and determined the training labels.</a:t>
            </a:r>
            <a:endParaRPr lang="en-US" sz="2200" dirty="0">
              <a:solidFill>
                <a:schemeClr val="accent3">
                  <a:lumMod val="25000"/>
                </a:schemeClr>
              </a:solidFill>
              <a:cs typeface="+mn-lt"/>
            </a:endParaRPr>
          </a:p>
          <a:p>
            <a:r>
              <a:rPr lang="en-US" sz="2200" dirty="0">
                <a:solidFill>
                  <a:schemeClr val="accent3">
                    <a:lumMod val="25000"/>
                  </a:schemeClr>
                </a:solidFill>
                <a:cs typeface="+mn-lt"/>
              </a:rPr>
              <a:t>We calculated the number of launches at each site, and the number and occurrence of each orbits</a:t>
            </a:r>
            <a:endParaRPr lang="en-US" sz="2200" dirty="0">
              <a:solidFill>
                <a:schemeClr val="accent3">
                  <a:lumMod val="25000"/>
                </a:schemeClr>
              </a:solidFill>
              <a:cs typeface="+mn-lt"/>
            </a:endParaRPr>
          </a:p>
          <a:p>
            <a:r>
              <a:rPr lang="en-US" sz="2200" dirty="0">
                <a:solidFill>
                  <a:schemeClr val="accent3">
                    <a:lumMod val="25000"/>
                  </a:schemeClr>
                </a:solidFill>
                <a:cs typeface="+mn-lt"/>
              </a:rPr>
              <a:t>We created landing outcome label from outcome column and exported the results to csv.</a:t>
            </a:r>
            <a:endParaRPr lang="en-US" sz="2200" dirty="0">
              <a:solidFill>
                <a:schemeClr val="accent3">
                  <a:lumMod val="25000"/>
                </a:schemeClr>
              </a:solidFill>
              <a:cs typeface="+mn-lt"/>
            </a:endParaRPr>
          </a:p>
          <a:p>
            <a:endParaRPr lang="en-US" dirty="0">
              <a:cs typeface="+mn-lt"/>
            </a:endParaRPr>
          </a:p>
          <a:p>
            <a:endParaRPr lang="en-US" dirty="0">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Data Wrangling</a:t>
            </a:r>
            <a:endParaRPr lang="en-US" dirty="0">
              <a:solidFill>
                <a:srgbClr val="0B49CB"/>
              </a:solidFill>
              <a:latin typeface="+mj-lt"/>
              <a:cs typeface="+mj-lt"/>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ea typeface="Times New Roman" panose="02020603050405020304" charset="0"/>
              <a:cs typeface="Times New Roman" panose="02020603050405020304" charset="0"/>
            </a:endParaRPr>
          </a:p>
          <a:p>
            <a:endParaRPr lang="en-US" dirty="0">
              <a:ea typeface="Times New Roman" panose="02020603050405020304" charset="0"/>
              <a:cs typeface="Times New Roman" panose="02020603050405020304" charset="0"/>
            </a:endParaRPr>
          </a:p>
          <a:p>
            <a:endParaRPr lang="en-US" dirty="0">
              <a:ea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5799455" y="1761490"/>
            <a:ext cx="5230495" cy="4931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cs typeface="+mn-lt"/>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cs typeface="+mn-lt"/>
            </a:endParaRPr>
          </a:p>
          <a:p>
            <a:endParaRPr lang="en-US" dirty="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EDA with Data Visualization</a:t>
            </a:r>
            <a:endParaRPr lang="en-US" dirty="0">
              <a:solidFill>
                <a:srgbClr val="0B49CB"/>
              </a:solidFill>
              <a:latin typeface="+mj-lt"/>
              <a:cs typeface="+mj-lt"/>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255" y="3975735"/>
            <a:ext cx="4445000" cy="2451100"/>
          </a:xfrm>
          <a:prstGeom prst="rect">
            <a:avLst/>
          </a:prstGeom>
        </p:spPr>
      </p:pic>
      <p:pic>
        <p:nvPicPr>
          <p:cNvPr id="9" name="Picture 8"/>
          <p:cNvPicPr>
            <a:picLocks noChangeAspect="1"/>
          </p:cNvPicPr>
          <p:nvPr/>
        </p:nvPicPr>
        <p:blipFill>
          <a:blip r:embed="rId3"/>
          <a:stretch>
            <a:fillRect/>
          </a:stretch>
        </p:blipFill>
        <p:spPr>
          <a:xfrm>
            <a:off x="838200" y="1320165"/>
            <a:ext cx="4373245" cy="2498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cs typeface="+mn-lt"/>
              </a:rPr>
              <a:t>We loaded the SpaceX dataset into a PostgreSQL database without leaving the </a:t>
            </a:r>
            <a:r>
              <a:rPr lang="en-US" sz="2200" dirty="0" err="1">
                <a:solidFill>
                  <a:schemeClr val="accent3">
                    <a:lumMod val="25000"/>
                  </a:schemeClr>
                </a:solidFill>
                <a:cs typeface="+mn-lt"/>
              </a:rPr>
              <a:t>jupyter</a:t>
            </a:r>
            <a:r>
              <a:rPr lang="en-US" sz="2200" dirty="0">
                <a:solidFill>
                  <a:schemeClr val="accent3">
                    <a:lumMod val="25000"/>
                  </a:schemeClr>
                </a:solidFill>
                <a:cs typeface="+mn-lt"/>
              </a:rPr>
              <a:t> notebook.</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applied EDA with SQL to get insight from the data. We wrote queries to find out for instance:</a:t>
            </a:r>
            <a:endParaRPr lang="en-US" sz="2200" dirty="0">
              <a:solidFill>
                <a:schemeClr val="accent3">
                  <a:lumMod val="25000"/>
                </a:schemeClr>
              </a:solidFill>
              <a:cs typeface="+mn-lt"/>
            </a:endParaRPr>
          </a:p>
          <a:p>
            <a:pPr lvl="1">
              <a:lnSpc>
                <a:spcPct val="100000"/>
              </a:lnSpc>
              <a:spcBef>
                <a:spcPts val="1400"/>
              </a:spcBef>
              <a:buFontTx/>
              <a:buChar char="-"/>
            </a:pPr>
            <a:r>
              <a:rPr lang="en-US" sz="1700" dirty="0">
                <a:solidFill>
                  <a:schemeClr val="bg2">
                    <a:lumMod val="50000"/>
                  </a:schemeClr>
                </a:solidFill>
                <a:cs typeface="+mn-lt"/>
              </a:rPr>
              <a:t>The names of unique launch sites in the space mission.</a:t>
            </a:r>
            <a:endParaRPr lang="en-US" sz="1700" dirty="0">
              <a:solidFill>
                <a:schemeClr val="bg2">
                  <a:lumMod val="50000"/>
                </a:schemeClr>
              </a:solidFill>
              <a:cs typeface="+mn-lt"/>
            </a:endParaRPr>
          </a:p>
          <a:p>
            <a:pPr lvl="1">
              <a:lnSpc>
                <a:spcPct val="100000"/>
              </a:lnSpc>
              <a:spcBef>
                <a:spcPts val="1400"/>
              </a:spcBef>
              <a:buFontTx/>
              <a:buChar char="-"/>
            </a:pPr>
            <a:r>
              <a:rPr lang="en-US" sz="1700" dirty="0">
                <a:solidFill>
                  <a:schemeClr val="bg2">
                    <a:lumMod val="50000"/>
                  </a:schemeClr>
                </a:solidFill>
                <a:cs typeface="+mn-lt"/>
              </a:rPr>
              <a:t>The total payload mass carried by boosters launched by NASA (CRS)</a:t>
            </a:r>
            <a:endParaRPr lang="en-US" sz="1700" dirty="0">
              <a:solidFill>
                <a:schemeClr val="bg2">
                  <a:lumMod val="50000"/>
                </a:schemeClr>
              </a:solidFill>
              <a:cs typeface="+mn-lt"/>
            </a:endParaRPr>
          </a:p>
          <a:p>
            <a:pPr lvl="1">
              <a:lnSpc>
                <a:spcPct val="100000"/>
              </a:lnSpc>
              <a:spcBef>
                <a:spcPts val="1400"/>
              </a:spcBef>
              <a:buFontTx/>
              <a:buChar char="-"/>
            </a:pPr>
            <a:r>
              <a:rPr lang="en-US" sz="1700" dirty="0">
                <a:solidFill>
                  <a:schemeClr val="bg2">
                    <a:lumMod val="50000"/>
                  </a:schemeClr>
                </a:solidFill>
                <a:cs typeface="+mn-lt"/>
              </a:rPr>
              <a:t>The average payload mass carried by booster version F9 v1.1</a:t>
            </a:r>
            <a:endParaRPr lang="en-US" sz="1700" dirty="0">
              <a:solidFill>
                <a:schemeClr val="bg2">
                  <a:lumMod val="50000"/>
                </a:schemeClr>
              </a:solidFill>
              <a:cs typeface="+mn-lt"/>
            </a:endParaRPr>
          </a:p>
          <a:p>
            <a:pPr lvl="1">
              <a:lnSpc>
                <a:spcPct val="100000"/>
              </a:lnSpc>
              <a:spcBef>
                <a:spcPts val="1400"/>
              </a:spcBef>
              <a:buFontTx/>
              <a:buChar char="-"/>
            </a:pPr>
            <a:r>
              <a:rPr lang="en-US" sz="1700" dirty="0">
                <a:solidFill>
                  <a:schemeClr val="bg2">
                    <a:lumMod val="50000"/>
                  </a:schemeClr>
                </a:solidFill>
                <a:cs typeface="+mn-lt"/>
              </a:rPr>
              <a:t>The total number of successful and failure mission outcomes</a:t>
            </a:r>
            <a:endParaRPr lang="en-US" sz="1700" dirty="0">
              <a:solidFill>
                <a:schemeClr val="bg2">
                  <a:lumMod val="50000"/>
                </a:schemeClr>
              </a:solidFill>
              <a:cs typeface="+mn-lt"/>
            </a:endParaRPr>
          </a:p>
          <a:p>
            <a:pPr lvl="1">
              <a:lnSpc>
                <a:spcPct val="100000"/>
              </a:lnSpc>
              <a:spcBef>
                <a:spcPts val="1400"/>
              </a:spcBef>
              <a:buFontTx/>
              <a:buChar char="-"/>
            </a:pPr>
            <a:r>
              <a:rPr lang="en-US" sz="1700" dirty="0">
                <a:solidFill>
                  <a:schemeClr val="bg2">
                    <a:lumMod val="50000"/>
                  </a:schemeClr>
                </a:solidFill>
                <a:cs typeface="+mn-lt"/>
              </a:rPr>
              <a:t>The failed landing outcomes in drone ship, their booster version and launch site names.</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endParaRPr lang="en-US" dirty="0">
              <a:cs typeface="+mn-lt"/>
            </a:endParaRPr>
          </a:p>
          <a:p>
            <a:endParaRPr lang="en-US" dirty="0">
              <a:cs typeface="+mn-lt"/>
            </a:endParaRPr>
          </a:p>
          <a:p>
            <a:endParaRPr lang="en-US" dirty="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EDA with SQL</a:t>
            </a:r>
            <a:endParaRPr lang="en-US" dirty="0">
              <a:solidFill>
                <a:srgbClr val="0B49CB"/>
              </a:solidFill>
              <a:latin typeface="+mj-lt"/>
              <a:cs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cs typeface="+mn-lt"/>
              </a:rPr>
              <a:t>We marked all launch sites, and added map objects such as markers, circles, lines to mark the success or failure of launches for each site on the folium map.</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assigned the feature launch outcomes (failure or success) to class 0 and 1.i.e., 0 for failure, and 1 for success.</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Using the color-labeled marker clusters, we identified which launch sites have relatively high success rate. </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calculated the distances between a launch site to its proximities. We answered some question for instance:</a:t>
            </a:r>
            <a:endParaRPr lang="en-US" sz="2200" dirty="0">
              <a:solidFill>
                <a:schemeClr val="accent3">
                  <a:lumMod val="25000"/>
                </a:schemeClr>
              </a:solidFill>
              <a:cs typeface="+mn-lt"/>
            </a:endParaRPr>
          </a:p>
          <a:p>
            <a:pPr lvl="1">
              <a:lnSpc>
                <a:spcPct val="100000"/>
              </a:lnSpc>
              <a:spcBef>
                <a:spcPts val="1400"/>
              </a:spcBef>
              <a:buFontTx/>
              <a:buChar char="-"/>
            </a:pPr>
            <a:r>
              <a:rPr lang="en-US" sz="1800" dirty="0">
                <a:solidFill>
                  <a:schemeClr val="bg2">
                    <a:lumMod val="50000"/>
                  </a:schemeClr>
                </a:solidFill>
                <a:cs typeface="+mn-lt"/>
              </a:rPr>
              <a:t>Are launch sites near railways, highways and coastlines.</a:t>
            </a:r>
            <a:endParaRPr lang="en-US" sz="1800" dirty="0">
              <a:solidFill>
                <a:schemeClr val="bg2">
                  <a:lumMod val="50000"/>
                </a:schemeClr>
              </a:solidFill>
              <a:cs typeface="+mn-lt"/>
            </a:endParaRPr>
          </a:p>
          <a:p>
            <a:pPr lvl="1">
              <a:lnSpc>
                <a:spcPct val="100000"/>
              </a:lnSpc>
              <a:spcBef>
                <a:spcPts val="1400"/>
              </a:spcBef>
              <a:buFontTx/>
              <a:buChar char="-"/>
            </a:pPr>
            <a:r>
              <a:rPr lang="en-US" sz="1800" dirty="0">
                <a:solidFill>
                  <a:schemeClr val="bg2">
                    <a:lumMod val="50000"/>
                  </a:schemeClr>
                </a:solidFill>
                <a:cs typeface="+mn-lt"/>
              </a:rPr>
              <a:t>Do launch sites keep certain distance away from cities.</a:t>
            </a:r>
            <a:endParaRPr lang="en-US" sz="1800" dirty="0">
              <a:solidFill>
                <a:schemeClr val="bg2">
                  <a:lumMod val="50000"/>
                </a:schemeClr>
              </a:solidFill>
              <a:cs typeface="+mn-lt"/>
            </a:endParaRPr>
          </a:p>
          <a:p>
            <a:endParaRPr lang="en-US" dirty="0">
              <a:cs typeface="+mn-lt"/>
            </a:endParaRPr>
          </a:p>
          <a:p>
            <a:endParaRPr lang="en-US" dirty="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Build an Interactive Map with Folium</a:t>
            </a:r>
            <a:endParaRPr lang="en-US" dirty="0">
              <a:solidFill>
                <a:srgbClr val="0B49CB"/>
              </a:solidFill>
              <a:latin typeface="+mj-lt"/>
              <a:cs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cs typeface="+mn-lt"/>
              </a:rPr>
              <a:t>We built an interactive dashboard with Plotly dash</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plotted pie charts showing the total launches by a certain sites</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plotted scatter graph showing the relationship with Outcome and Payload Mass (Kg) for the different booster version.</a:t>
            </a:r>
            <a:endParaRPr lang="en-US" sz="2200" dirty="0">
              <a:solidFill>
                <a:schemeClr val="accent3">
                  <a:lumMod val="25000"/>
                </a:schemeClr>
              </a:solidFill>
              <a:cs typeface="+mn-lt"/>
            </a:endParaRPr>
          </a:p>
          <a:p>
            <a:endParaRPr lang="en-US" dirty="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Build a Dashboard with Plotly Dash</a:t>
            </a:r>
            <a:endParaRPr lang="en-US" dirty="0">
              <a:solidFill>
                <a:srgbClr val="0B49CB"/>
              </a:solidFill>
              <a:latin typeface="+mj-lt"/>
              <a:cs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cs typeface="+mn-lt"/>
              </a:rPr>
              <a:t>We loaded the data using </a:t>
            </a:r>
            <a:r>
              <a:rPr lang="en-US" sz="2200" dirty="0" err="1">
                <a:solidFill>
                  <a:schemeClr val="accent3">
                    <a:lumMod val="25000"/>
                  </a:schemeClr>
                </a:solidFill>
                <a:cs typeface="+mn-lt"/>
              </a:rPr>
              <a:t>numpy</a:t>
            </a:r>
            <a:r>
              <a:rPr lang="en-US" sz="2200" dirty="0">
                <a:solidFill>
                  <a:schemeClr val="accent3">
                    <a:lumMod val="25000"/>
                  </a:schemeClr>
                </a:solidFill>
                <a:cs typeface="+mn-lt"/>
              </a:rPr>
              <a:t> and pandas, transformed the data, split our data into training and testing.</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built different machine learning models and tune different hyperparameters using </a:t>
            </a:r>
            <a:r>
              <a:rPr lang="en-US" sz="2200" dirty="0" err="1">
                <a:solidFill>
                  <a:schemeClr val="accent3">
                    <a:lumMod val="25000"/>
                  </a:schemeClr>
                </a:solidFill>
                <a:cs typeface="+mn-lt"/>
              </a:rPr>
              <a:t>GridSearchCV</a:t>
            </a:r>
            <a:r>
              <a:rPr lang="en-US" sz="2200" dirty="0">
                <a:solidFill>
                  <a:schemeClr val="accent3">
                    <a:lumMod val="25000"/>
                  </a:schemeClr>
                </a:solidFill>
                <a:cs typeface="+mn-lt"/>
              </a:rPr>
              <a:t>.</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used accuracy as the metric for our model, improved the model using feature engineering and algorithm tuning.</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found the best performing classification model.</a:t>
            </a:r>
            <a:endParaRPr lang="en-US" sz="2200" dirty="0">
              <a:solidFill>
                <a:schemeClr val="accent3">
                  <a:lumMod val="25000"/>
                </a:schemeClr>
              </a:solidFill>
              <a:cs typeface="+mn-lt"/>
            </a:endParaRPr>
          </a:p>
          <a:p>
            <a:pPr marL="0" indent="0">
              <a:buNone/>
            </a:pPr>
            <a:endParaRPr lang="en-US" dirty="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Predictive Analysis (Classification)</a:t>
            </a:r>
            <a:endParaRPr lang="en-US" dirty="0">
              <a:solidFill>
                <a:srgbClr val="0B49CB"/>
              </a:solidFill>
              <a:latin typeface="+mj-lt"/>
              <a:cs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ea typeface="Times New Roman" panose="02020603050405020304" charset="0"/>
                <a:cs typeface="+mn-lt"/>
              </a:rPr>
              <a:t>Exploratory data analysis results</a:t>
            </a:r>
            <a:endParaRPr lang="en-US" sz="2200" dirty="0">
              <a:solidFill>
                <a:schemeClr val="accent3">
                  <a:lumMod val="25000"/>
                </a:schemeClr>
              </a:solidFill>
              <a:latin typeface="+mn-lt"/>
              <a:ea typeface="Times New Roman" panose="02020603050405020304" charset="0"/>
              <a:cs typeface="+mn-lt"/>
            </a:endParaRPr>
          </a:p>
          <a:p>
            <a:pPr>
              <a:lnSpc>
                <a:spcPct val="100000"/>
              </a:lnSpc>
              <a:spcBef>
                <a:spcPts val="1400"/>
              </a:spcBef>
            </a:pPr>
            <a:r>
              <a:rPr lang="en-US" sz="2200" dirty="0">
                <a:solidFill>
                  <a:schemeClr val="accent3">
                    <a:lumMod val="25000"/>
                  </a:schemeClr>
                </a:solidFill>
                <a:latin typeface="+mn-lt"/>
                <a:ea typeface="Times New Roman" panose="02020603050405020304" charset="0"/>
                <a:cs typeface="+mn-lt"/>
              </a:rPr>
              <a:t>Interactive analytics demo in screenshots</a:t>
            </a:r>
            <a:endParaRPr lang="en-US" sz="2200" dirty="0">
              <a:solidFill>
                <a:schemeClr val="accent3">
                  <a:lumMod val="25000"/>
                </a:schemeClr>
              </a:solidFill>
              <a:latin typeface="+mn-lt"/>
              <a:ea typeface="Times New Roman" panose="02020603050405020304" charset="0"/>
              <a:cs typeface="+mn-lt"/>
            </a:endParaRPr>
          </a:p>
          <a:p>
            <a:pPr>
              <a:lnSpc>
                <a:spcPct val="100000"/>
              </a:lnSpc>
              <a:spcBef>
                <a:spcPts val="1400"/>
              </a:spcBef>
            </a:pPr>
            <a:r>
              <a:rPr lang="en-US" sz="2200" dirty="0">
                <a:solidFill>
                  <a:schemeClr val="accent3">
                    <a:lumMod val="25000"/>
                  </a:schemeClr>
                </a:solidFill>
                <a:latin typeface="+mn-lt"/>
                <a:ea typeface="Times New Roman" panose="02020603050405020304" charset="0"/>
                <a:cs typeface="+mn-lt"/>
              </a:rPr>
              <a:t>Predictive analysis results</a:t>
            </a:r>
            <a:endParaRPr lang="en-US" sz="2200" dirty="0">
              <a:solidFill>
                <a:schemeClr val="accent3">
                  <a:lumMod val="25000"/>
                </a:schemeClr>
              </a:solidFill>
              <a:latin typeface="+mn-lt"/>
              <a:ea typeface="Times New Roman" panose="02020603050405020304" charset="0"/>
              <a:cs typeface="+mn-lt"/>
            </a:endParaRPr>
          </a:p>
          <a:p>
            <a:pPr lvl="1"/>
            <a:endParaRPr lang="en-US" sz="1800" dirty="0">
              <a:latin typeface="+mn-lt"/>
              <a:ea typeface="Times New Roman" panose="02020603050405020304" charset="0"/>
              <a:cs typeface="+mn-lt"/>
            </a:endParaRPr>
          </a:p>
          <a:p>
            <a:pPr marL="457200" lvl="1" indent="0">
              <a:buNone/>
            </a:pPr>
            <a:endParaRPr lang="en-US" sz="1800" dirty="0">
              <a:latin typeface="+mn-lt"/>
              <a:ea typeface="Times New Roman" panose="02020603050405020304" charset="0"/>
              <a:cs typeface="+mn-lt"/>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Results</a:t>
            </a:r>
            <a:endParaRPr lang="en-US" dirty="0">
              <a:solidFill>
                <a:srgbClr val="0B49CB"/>
              </a:solidFill>
              <a:latin typeface="+mj-lt"/>
              <a:cs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cs typeface="+mn-lt"/>
              </a:rPr>
              <a:t>From the plot, we found that the larger the flight amount at a launch site, the greater the success rate at a launch site.</a:t>
            </a: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Flight Number vs. Launch Site</a:t>
            </a:r>
            <a:endParaRPr lang="en-US"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mj-lt"/>
                <a:ea typeface="Times New Roman" panose="02020603050405020304" charset="0"/>
                <a:cs typeface="+mj-lt"/>
              </a:rPr>
              <a:t>Payload vs. Launch Site</a:t>
            </a:r>
            <a:endParaRPr lang="en-US" sz="3200" kern="1200" dirty="0">
              <a:solidFill>
                <a:srgbClr val="0B49CB"/>
              </a:solidFill>
              <a:latin typeface="+mj-lt"/>
              <a:ea typeface="Times New Roman" panose="02020603050405020304" charset="0"/>
              <a:cs typeface="+mj-lt"/>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rPr>
              <a:t>Executive Summary</a:t>
            </a: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rPr>
              <a:t>Introduction</a:t>
            </a: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rPr>
              <a:t>Methodology</a:t>
            </a: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rPr>
              <a:t>Results</a:t>
            </a: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rPr>
              <a:t>Conclusion</a:t>
            </a: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rPr>
              <a:t>Appendix</a:t>
            </a: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charset="0"/>
                <a:cs typeface="Times New Roman" panose="02020603050405020304" charset="0"/>
              </a:rPr>
              <a:t>Outline</a:t>
            </a:r>
            <a:endParaRPr lang="en-US" dirty="0">
              <a:solidFill>
                <a:srgbClr val="0B49CB"/>
              </a:solidFill>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j-lt"/>
                <a:ea typeface="Times New Roman" panose="02020603050405020304" charset="0"/>
                <a:cs typeface="+mj-lt"/>
              </a:rPr>
              <a:t>Success Rate vs. Orbit Type</a:t>
            </a:r>
            <a:endParaRPr lang="en-US" sz="3600" kern="1200" dirty="0">
              <a:solidFill>
                <a:srgbClr val="0B49CB"/>
              </a:solidFill>
              <a:latin typeface="+mj-lt"/>
              <a:ea typeface="Times New Roman" panose="02020603050405020304" charset="0"/>
              <a:cs typeface="+mj-lt"/>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95000"/>
          </a:bodyPr>
          <a:lstStyle/>
          <a:p>
            <a:pPr>
              <a:spcBef>
                <a:spcPts val="1400"/>
              </a:spcBef>
            </a:pPr>
            <a:r>
              <a:rPr lang="en-US" sz="2200" dirty="0">
                <a:cs typeface="+mn-lt"/>
              </a:rPr>
              <a:t>From the plot, we can see that ES-L1, GEO, HEO, SSO, VLEO had the most success rate.</a:t>
            </a:r>
            <a:endParaRPr lang="en-US" sz="2200" dirty="0">
              <a:cs typeface="+mn-lt"/>
            </a:endParaRPr>
          </a:p>
          <a:p>
            <a:pPr>
              <a:spcBef>
                <a:spcPts val="1400"/>
              </a:spcBef>
            </a:pPr>
            <a:endParaRPr lang="en-US" sz="2000" dirty="0">
              <a:cs typeface="+mn-lt"/>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cs typeface="+mn-lt"/>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Flight Number vs. Orbit Type</a:t>
            </a:r>
            <a:endParaRPr lang="en-US"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ea typeface="Times New Roman" panose="02020603050405020304" charset="0"/>
                <a:cs typeface="+mn-lt"/>
              </a:rPr>
              <a:t>We can observe that with heavy payloads, the successful landing are more for PO, LEO and ISS orbits.</a:t>
            </a:r>
            <a:endParaRPr lang="en-US" sz="2200" dirty="0">
              <a:solidFill>
                <a:schemeClr val="accent3">
                  <a:lumMod val="25000"/>
                </a:schemeClr>
              </a:solidFill>
              <a:ea typeface="Times New Roman" panose="02020603050405020304" charset="0"/>
              <a:cs typeface="+mn-lt"/>
            </a:endParaRPr>
          </a:p>
          <a:p>
            <a:pPr>
              <a:lnSpc>
                <a:spcPct val="100000"/>
              </a:lnSpc>
              <a:spcBef>
                <a:spcPts val="1400"/>
              </a:spcBef>
            </a:pPr>
            <a:endParaRPr lang="en-US" sz="2200" dirty="0">
              <a:solidFill>
                <a:schemeClr val="accent3">
                  <a:lumMod val="25000"/>
                </a:schemeClr>
              </a:solidFill>
              <a:ea typeface="Times New Roman" panose="02020603050405020304" charset="0"/>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Payload vs. Orbit Type</a:t>
            </a:r>
            <a:endParaRPr lang="en-US"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j-lt"/>
                <a:ea typeface="Times New Roman" panose="02020603050405020304" charset="0"/>
                <a:cs typeface="+mj-lt"/>
              </a:rPr>
              <a:t>Launch Success Yearly Trend</a:t>
            </a:r>
            <a:endParaRPr lang="en-US" sz="3600" kern="1200" dirty="0">
              <a:solidFill>
                <a:srgbClr val="0B49CB"/>
              </a:solidFill>
              <a:latin typeface="+mj-lt"/>
              <a:ea typeface="Times New Roman" panose="02020603050405020304" charset="0"/>
              <a:cs typeface="+mj-lt"/>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cs typeface="+mn-lt"/>
              </a:rPr>
              <a:t>From the plot, we can observe that success rate since 2013 kept on increasing till 2020.</a:t>
            </a:r>
            <a:endParaRPr lang="en-US" sz="2200" dirty="0">
              <a:cs typeface="+mn-lt"/>
            </a:endParaRPr>
          </a:p>
          <a:p>
            <a:pPr>
              <a:spcBef>
                <a:spcPts val="1400"/>
              </a:spcBef>
            </a:pPr>
            <a:endParaRPr lang="en-US" sz="2000" dirty="0">
              <a:cs typeface="+mn-lt"/>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mj-lt"/>
                <a:ea typeface="Times New Roman" panose="02020603050405020304" charset="0"/>
                <a:cs typeface="+mj-lt"/>
              </a:rPr>
              <a:t>All Launch Site Names</a:t>
            </a:r>
            <a:endParaRPr kumimoji="0" lang="en-US" sz="3700" b="0" i="0" u="none" strike="noStrike" kern="1200" cap="none" spc="0" normalizeH="0" baseline="0" noProof="0" dirty="0">
              <a:ln>
                <a:noFill/>
              </a:ln>
              <a:solidFill>
                <a:srgbClr val="0B49CB"/>
              </a:solidFill>
              <a:effectLst/>
              <a:uLnTx/>
              <a:uFillTx/>
              <a:latin typeface="+mj-lt"/>
              <a:ea typeface="Times New Roman" panose="02020603050405020304" charset="0"/>
              <a:cs typeface="+mj-lt"/>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cs typeface="+mn-lt"/>
              </a:rPr>
              <a:t>We used the key word </a:t>
            </a:r>
            <a:r>
              <a:rPr lang="en-US" sz="2200" b="1" dirty="0">
                <a:cs typeface="+mn-lt"/>
              </a:rPr>
              <a:t>DISTINCT</a:t>
            </a:r>
            <a:r>
              <a:rPr lang="en-US" sz="2200" dirty="0">
                <a:cs typeface="+mn-lt"/>
              </a:rPr>
              <a:t> to show only unique launch sites from the SpaceX data.</a:t>
            </a:r>
            <a:endParaRPr lang="en-US" sz="2200" dirty="0">
              <a:cs typeface="+mn-lt"/>
            </a:endParaRPr>
          </a:p>
          <a:p>
            <a:pPr>
              <a:spcBef>
                <a:spcPts val="1400"/>
              </a:spcBef>
            </a:pPr>
            <a:endParaRPr lang="en-US" sz="2000" dirty="0">
              <a:cs typeface="+mn-lt"/>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used the query above to display 5 records where launch sites begin with `CCA`</a:t>
            </a: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Launch Site Names Begin with 'CCA'</a:t>
            </a:r>
            <a:endParaRPr lang="en-US"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cs typeface="+mn-lt"/>
              </a:rPr>
              <a:t>We calculated the total payload carried by boosters from NASA as 45596 using the query below</a:t>
            </a: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Total Payload Mass</a:t>
            </a:r>
            <a:endParaRPr lang="en-US"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Times New Roman" panose="02020603050405020304" charset="0"/>
                <a:cs typeface="+mj-lt"/>
              </a:rPr>
              <a:t>Average Payload Mass by F9 v1.1</a:t>
            </a:r>
            <a:endParaRPr lang="en-US" sz="3700" kern="1200" dirty="0">
              <a:solidFill>
                <a:srgbClr val="0B49CB"/>
              </a:solidFill>
              <a:latin typeface="+mj-lt"/>
              <a:ea typeface="Times New Roman" panose="02020603050405020304" charset="0"/>
              <a:cs typeface="+mj-lt"/>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cs typeface="+mn-lt"/>
              </a:rPr>
              <a:t>We calculated the average payload mass carried by booster version F9 v1.1 as 2928.4</a:t>
            </a:r>
            <a:endParaRPr lang="en-US" sz="2000" dirty="0">
              <a:cs typeface="+mn-lt"/>
            </a:endParaRPr>
          </a:p>
          <a:p>
            <a:pPr>
              <a:spcBef>
                <a:spcPts val="1400"/>
              </a:spcBef>
            </a:pPr>
            <a:endParaRPr lang="en-US" sz="2000" dirty="0">
              <a:cs typeface="+mn-lt"/>
            </a:endParaRPr>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j-lt"/>
                <a:ea typeface="Times New Roman" panose="02020603050405020304" charset="0"/>
                <a:cs typeface="+mj-lt"/>
              </a:rPr>
              <a:t>First Successful Ground Landing Date</a:t>
            </a:r>
            <a:endParaRPr lang="en-US" sz="3600" kern="1200" dirty="0">
              <a:solidFill>
                <a:srgbClr val="0B49CB"/>
              </a:solidFill>
              <a:latin typeface="+mj-lt"/>
              <a:ea typeface="Times New Roman" panose="02020603050405020304" charset="0"/>
              <a:cs typeface="+mj-lt"/>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cs typeface="+mn-lt"/>
              </a:rPr>
              <a:t>We observed that the dates of the first successful landing outcome on ground pad was 22</a:t>
            </a:r>
            <a:r>
              <a:rPr lang="en-US" sz="1800" baseline="30000" dirty="0">
                <a:cs typeface="+mn-lt"/>
              </a:rPr>
              <a:t>nd</a:t>
            </a:r>
            <a:r>
              <a:rPr lang="en-US" sz="1800" dirty="0">
                <a:cs typeface="+mn-lt"/>
              </a:rPr>
              <a:t> December 2015</a:t>
            </a:r>
            <a:endParaRPr lang="en-US" sz="1800" dirty="0">
              <a:cs typeface="+mn-lt"/>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j-lt"/>
                <a:ea typeface="Times New Roman" panose="02020603050405020304" charset="0"/>
                <a:cs typeface="+mj-lt"/>
              </a:rPr>
              <a:t>Successful Drone Ship Landing with Payload between 4000 and 6000</a:t>
            </a:r>
            <a:endParaRPr lang="en-US" sz="3600" kern="1200" dirty="0">
              <a:solidFill>
                <a:srgbClr val="0B49CB"/>
              </a:solidFill>
              <a:latin typeface="+mj-lt"/>
              <a:ea typeface="Times New Roman" panose="02020603050405020304" charset="0"/>
              <a:cs typeface="+mj-lt"/>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cs typeface="+mn-lt"/>
              </a:rPr>
              <a:t>We used the </a:t>
            </a:r>
            <a:r>
              <a:rPr lang="en-US" sz="2000" b="1" dirty="0">
                <a:cs typeface="+mn-lt"/>
              </a:rPr>
              <a:t>WHERE</a:t>
            </a:r>
            <a:r>
              <a:rPr lang="en-US" sz="2000" dirty="0">
                <a:cs typeface="+mn-lt"/>
              </a:rPr>
              <a:t> clause to filter for boosters which have successfully landed on drone ship and applied the </a:t>
            </a:r>
            <a:r>
              <a:rPr lang="en-US" sz="2000" b="1" dirty="0">
                <a:cs typeface="+mn-lt"/>
              </a:rPr>
              <a:t>AND</a:t>
            </a:r>
            <a:r>
              <a:rPr lang="en-US" sz="2000" dirty="0">
                <a:cs typeface="+mn-lt"/>
              </a:rPr>
              <a:t> condition to determine successful landing with payload mass greater than 4000 but less than 6000</a:t>
            </a:r>
            <a:endParaRPr lang="en-US" sz="2000" dirty="0">
              <a:cs typeface="+mn-lt"/>
            </a:endParaRPr>
          </a:p>
          <a:p>
            <a:pPr>
              <a:spcBef>
                <a:spcPts val="1400"/>
              </a:spcBef>
            </a:pPr>
            <a:endParaRPr lang="en-US" sz="2000" dirty="0">
              <a:cs typeface="+mn-lt"/>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ea typeface="Times New Roman" panose="02020603050405020304" charset="0"/>
                <a:cs typeface="+mn-lt"/>
              </a:rPr>
              <a:t>Summary of methodologies</a:t>
            </a:r>
            <a:endParaRPr lang="en-US" sz="22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Data Collection through API</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Data Collection with Web Scraping</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Data Wrangling</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Exploratory Data Analysis with SQL</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Exploratory Data Analysis with Data Visualization</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Interactive Visual Analytics with Folium</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Machine Learning Prediction</a:t>
            </a:r>
            <a:endParaRPr lang="en-US" sz="1800" dirty="0">
              <a:solidFill>
                <a:schemeClr val="accent3">
                  <a:lumMod val="25000"/>
                </a:schemeClr>
              </a:solidFill>
              <a:latin typeface="+mn-lt"/>
              <a:ea typeface="Times New Roman" panose="02020603050405020304" charset="0"/>
              <a:cs typeface="+mn-lt"/>
            </a:endParaRPr>
          </a:p>
          <a:p>
            <a:pPr>
              <a:lnSpc>
                <a:spcPct val="100000"/>
              </a:lnSpc>
              <a:spcBef>
                <a:spcPts val="1400"/>
              </a:spcBef>
              <a:buFont typeface="Times New Roman" panose="02020603050405020304" charset="0"/>
              <a:buChar char="•"/>
            </a:pPr>
            <a:r>
              <a:rPr lang="en-US" sz="2200" dirty="0">
                <a:solidFill>
                  <a:schemeClr val="accent3">
                    <a:lumMod val="25000"/>
                  </a:schemeClr>
                </a:solidFill>
                <a:latin typeface="+mn-lt"/>
                <a:ea typeface="Times New Roman" panose="02020603050405020304" charset="0"/>
                <a:cs typeface="+mn-lt"/>
              </a:rPr>
              <a:t>Summary of all results</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Exploratory Data Analysis result</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Interactive analytics in screenshots</a:t>
            </a:r>
            <a:endParaRPr lang="en-US" sz="1800" dirty="0">
              <a:solidFill>
                <a:schemeClr val="accent3">
                  <a:lumMod val="25000"/>
                </a:schemeClr>
              </a:solidFill>
              <a:latin typeface="+mn-lt"/>
              <a:ea typeface="Times New Roman" panose="02020603050405020304" charset="0"/>
              <a:cs typeface="+mn-lt"/>
            </a:endParaRPr>
          </a:p>
          <a:p>
            <a:pPr lvl="1">
              <a:lnSpc>
                <a:spcPct val="100000"/>
              </a:lnSpc>
              <a:spcBef>
                <a:spcPts val="1400"/>
              </a:spcBef>
              <a:buFontTx/>
              <a:buChar char="-"/>
            </a:pPr>
            <a:r>
              <a:rPr lang="en-US" sz="1800" dirty="0">
                <a:solidFill>
                  <a:schemeClr val="accent3">
                    <a:lumMod val="25000"/>
                  </a:schemeClr>
                </a:solidFill>
                <a:latin typeface="+mn-lt"/>
                <a:ea typeface="Times New Roman" panose="02020603050405020304" charset="0"/>
                <a:cs typeface="+mn-lt"/>
              </a:rPr>
              <a:t>Predictive Analytics result</a:t>
            </a:r>
            <a:endParaRPr lang="en-US" sz="1800" dirty="0">
              <a:solidFill>
                <a:schemeClr val="accent3">
                  <a:lumMod val="25000"/>
                </a:schemeClr>
              </a:solidFill>
              <a:latin typeface="+mn-lt"/>
              <a:ea typeface="Times New Roman" panose="02020603050405020304" charset="0"/>
              <a:cs typeface="+mn-lt"/>
            </a:endParaRPr>
          </a:p>
          <a:p>
            <a:pPr>
              <a:lnSpc>
                <a:spcPct val="100000"/>
              </a:lnSpc>
              <a:spcBef>
                <a:spcPts val="1400"/>
              </a:spcBef>
            </a:pPr>
            <a:endParaRPr lang="en-US" sz="2200" dirty="0">
              <a:solidFill>
                <a:schemeClr val="accent3">
                  <a:lumMod val="25000"/>
                </a:schemeClr>
              </a:solidFill>
              <a:latin typeface="+mn-lt"/>
              <a:ea typeface="Times New Roman" panose="02020603050405020304" charset="0"/>
              <a:cs typeface="+mn-lt"/>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Executive Summary</a:t>
            </a:r>
            <a:endParaRPr lang="en-US" dirty="0">
              <a:solidFill>
                <a:srgbClr val="0B49CB"/>
              </a:solidFill>
              <a:latin typeface="+mj-lt"/>
              <a:cs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j-lt"/>
                <a:ea typeface="Times New Roman" panose="02020603050405020304" charset="0"/>
                <a:cs typeface="+mj-lt"/>
              </a:rPr>
              <a:t>Total Number of Successful and Failure Mission Outcomes</a:t>
            </a:r>
            <a:endParaRPr lang="en-US" sz="3600" kern="1200" dirty="0">
              <a:solidFill>
                <a:srgbClr val="0B49CB"/>
              </a:solidFill>
              <a:latin typeface="+mj-lt"/>
              <a:ea typeface="Times New Roman" panose="02020603050405020304" charset="0"/>
              <a:cs typeface="+mj-lt"/>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cs typeface="+mn-lt"/>
              </a:rPr>
              <a:t>We used wildcard like ‘%’ to filter for </a:t>
            </a:r>
            <a:r>
              <a:rPr lang="en-US" sz="2000" b="1" dirty="0">
                <a:cs typeface="+mn-lt"/>
              </a:rPr>
              <a:t>WHERE</a:t>
            </a:r>
            <a:r>
              <a:rPr lang="en-US" sz="2000" dirty="0">
                <a:cs typeface="+mn-lt"/>
              </a:rPr>
              <a:t> </a:t>
            </a:r>
            <a:r>
              <a:rPr lang="en-US" sz="2000" dirty="0" err="1">
                <a:cs typeface="+mn-lt"/>
              </a:rPr>
              <a:t>MissionOutcome</a:t>
            </a:r>
            <a:r>
              <a:rPr lang="en-US" sz="2000" dirty="0">
                <a:cs typeface="+mn-lt"/>
              </a:rPr>
              <a:t> was a success or a failure. </a:t>
            </a:r>
            <a:endParaRPr lang="en-US" sz="2000" dirty="0">
              <a:cs typeface="+mn-lt"/>
            </a:endParaRPr>
          </a:p>
          <a:p>
            <a:pPr>
              <a:spcBef>
                <a:spcPts val="1400"/>
              </a:spcBef>
            </a:pPr>
            <a:endParaRPr lang="en-US" sz="2000" dirty="0">
              <a:cs typeface="+mn-lt"/>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a typeface="Times New Roman" panose="02020603050405020304" charset="0"/>
              <a:cs typeface="Times New Roman" panose="02020603050405020304" charset="0"/>
            </a:endParaRPr>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Times New Roman" panose="02020603050405020304" charset="0"/>
                <a:cs typeface="+mj-lt"/>
              </a:rPr>
              <a:t>Boosters Carried Maximum Payload</a:t>
            </a:r>
            <a:endParaRPr lang="en-US" sz="3700" kern="1200" dirty="0">
              <a:solidFill>
                <a:srgbClr val="0B49CB"/>
              </a:solidFill>
              <a:latin typeface="+mj-lt"/>
              <a:ea typeface="Times New Roman" panose="02020603050405020304" charset="0"/>
              <a:cs typeface="+mj-lt"/>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cs typeface="+mn-lt"/>
              </a:rPr>
              <a:t>We determined the booster that have carried the maximum payload using a subquery in the </a:t>
            </a:r>
            <a:r>
              <a:rPr lang="en-US" sz="1700" b="1" dirty="0">
                <a:cs typeface="+mn-lt"/>
              </a:rPr>
              <a:t>WHERE</a:t>
            </a:r>
            <a:r>
              <a:rPr lang="en-US" sz="1700" dirty="0">
                <a:cs typeface="+mn-lt"/>
              </a:rPr>
              <a:t> clause and the </a:t>
            </a:r>
            <a:r>
              <a:rPr lang="en-US" sz="1700" b="1" dirty="0">
                <a:cs typeface="+mn-lt"/>
              </a:rPr>
              <a:t>MAX() </a:t>
            </a:r>
            <a:r>
              <a:rPr lang="en-US" sz="1700" dirty="0">
                <a:cs typeface="+mn-lt"/>
              </a:rPr>
              <a:t>function.</a:t>
            </a:r>
            <a:endParaRPr lang="en-US" sz="1700" dirty="0">
              <a:cs typeface="+mn-lt"/>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cs typeface="+mn-lt"/>
              </a:rPr>
              <a:t>We used a combinations of the </a:t>
            </a:r>
            <a:r>
              <a:rPr lang="en-US" sz="2200" b="1" dirty="0">
                <a:solidFill>
                  <a:schemeClr val="accent3">
                    <a:lumMod val="25000"/>
                  </a:schemeClr>
                </a:solidFill>
                <a:cs typeface="+mn-lt"/>
              </a:rPr>
              <a:t>WHERE</a:t>
            </a:r>
            <a:r>
              <a:rPr lang="en-US" sz="2200" dirty="0">
                <a:solidFill>
                  <a:schemeClr val="accent3">
                    <a:lumMod val="25000"/>
                  </a:schemeClr>
                </a:solidFill>
                <a:cs typeface="+mn-lt"/>
              </a:rPr>
              <a:t> clause, </a:t>
            </a:r>
            <a:r>
              <a:rPr lang="en-US" sz="2200" b="1" dirty="0">
                <a:solidFill>
                  <a:schemeClr val="accent3">
                    <a:lumMod val="25000"/>
                  </a:schemeClr>
                </a:solidFill>
                <a:cs typeface="+mn-lt"/>
              </a:rPr>
              <a:t>LIKE</a:t>
            </a:r>
            <a:r>
              <a:rPr lang="en-US" sz="2200" dirty="0">
                <a:solidFill>
                  <a:schemeClr val="accent3">
                    <a:lumMod val="25000"/>
                  </a:schemeClr>
                </a:solidFill>
                <a:cs typeface="+mn-lt"/>
              </a:rPr>
              <a:t>, </a:t>
            </a:r>
            <a:r>
              <a:rPr lang="en-US" sz="2200" b="1" dirty="0">
                <a:solidFill>
                  <a:schemeClr val="accent3">
                    <a:lumMod val="25000"/>
                  </a:schemeClr>
                </a:solidFill>
                <a:cs typeface="+mn-lt"/>
              </a:rPr>
              <a:t>AND</a:t>
            </a:r>
            <a:r>
              <a:rPr lang="en-US" sz="2200" dirty="0">
                <a:solidFill>
                  <a:schemeClr val="accent3">
                    <a:lumMod val="25000"/>
                  </a:schemeClr>
                </a:solidFill>
                <a:cs typeface="+mn-lt"/>
              </a:rPr>
              <a:t>, and </a:t>
            </a:r>
            <a:r>
              <a:rPr lang="en-US" sz="2200" b="1" dirty="0">
                <a:solidFill>
                  <a:schemeClr val="accent3">
                    <a:lumMod val="25000"/>
                  </a:schemeClr>
                </a:solidFill>
                <a:cs typeface="+mn-lt"/>
              </a:rPr>
              <a:t>BETWEEN</a:t>
            </a:r>
            <a:r>
              <a:rPr lang="en-US" sz="2200" dirty="0">
                <a:solidFill>
                  <a:schemeClr val="accent3">
                    <a:lumMod val="25000"/>
                  </a:schemeClr>
                </a:solidFill>
                <a:cs typeface="+mn-lt"/>
              </a:rPr>
              <a:t> conditions to filter for failed landing outcomes in drone ship, their booster versions, and launch site names for year 2015</a:t>
            </a: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2015 Launch Records</a:t>
            </a:r>
            <a:endParaRPr lang="en-US"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Times New Roman" panose="02020603050405020304" charset="0"/>
                <a:cs typeface="Times New Roman" panose="02020603050405020304" charset="0"/>
              </a:endParaRPr>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j-lt"/>
                <a:ea typeface="Times New Roman" panose="02020603050405020304" charset="0"/>
                <a:cs typeface="+mj-lt"/>
              </a:rPr>
              <a:t>Rank Landing Outcomes Between 2010-06-04 and 2017-03-20</a:t>
            </a:r>
            <a:endParaRPr lang="en-US" sz="3600" kern="1200" dirty="0">
              <a:solidFill>
                <a:srgbClr val="0B49CB"/>
              </a:solidFill>
              <a:latin typeface="+mj-lt"/>
              <a:ea typeface="Times New Roman" panose="02020603050405020304" charset="0"/>
              <a:cs typeface="+mj-lt"/>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cs typeface="+mn-lt"/>
              </a:rPr>
              <a:t>We selected Landing outcomes and the </a:t>
            </a:r>
            <a:r>
              <a:rPr lang="en-US" sz="2000" b="1" dirty="0">
                <a:cs typeface="+mn-lt"/>
              </a:rPr>
              <a:t>COUNT</a:t>
            </a:r>
            <a:r>
              <a:rPr lang="en-US" sz="2000" dirty="0">
                <a:cs typeface="+mn-lt"/>
              </a:rPr>
              <a:t> of landing outcomes from the data and used the </a:t>
            </a:r>
            <a:r>
              <a:rPr lang="en-US" sz="2000" b="1" dirty="0">
                <a:cs typeface="+mn-lt"/>
              </a:rPr>
              <a:t>WHERE</a:t>
            </a:r>
            <a:r>
              <a:rPr lang="en-US" sz="2000" dirty="0">
                <a:cs typeface="+mn-lt"/>
              </a:rPr>
              <a:t> clause to filter for landing outcomes </a:t>
            </a:r>
            <a:r>
              <a:rPr lang="en-US" sz="2000" b="1" dirty="0">
                <a:cs typeface="+mn-lt"/>
              </a:rPr>
              <a:t>BETWEEN</a:t>
            </a:r>
            <a:r>
              <a:rPr lang="en-US" sz="2000" dirty="0">
                <a:cs typeface="+mn-lt"/>
              </a:rPr>
              <a:t> 2010-06-04 to 2010-03-20.</a:t>
            </a:r>
            <a:endParaRPr lang="en-US" sz="2000" dirty="0">
              <a:cs typeface="+mn-lt"/>
            </a:endParaRPr>
          </a:p>
          <a:p>
            <a:pPr>
              <a:spcBef>
                <a:spcPts val="1400"/>
              </a:spcBef>
            </a:pPr>
            <a:r>
              <a:rPr lang="en-US" sz="2000" dirty="0">
                <a:cs typeface="+mn-lt"/>
              </a:rPr>
              <a:t>We applied the </a:t>
            </a:r>
            <a:r>
              <a:rPr lang="en-US" sz="2000" b="1" dirty="0">
                <a:cs typeface="+mn-lt"/>
              </a:rPr>
              <a:t>GROUP BY </a:t>
            </a:r>
            <a:r>
              <a:rPr lang="en-US" sz="2000" dirty="0">
                <a:cs typeface="+mn-lt"/>
              </a:rPr>
              <a:t>clause to group the landing outcomes and the </a:t>
            </a:r>
            <a:r>
              <a:rPr lang="en-US" sz="2000" b="1" dirty="0">
                <a:cs typeface="+mn-lt"/>
              </a:rPr>
              <a:t>ORDER BY </a:t>
            </a:r>
            <a:r>
              <a:rPr lang="en-US" sz="2000" dirty="0">
                <a:cs typeface="+mn-lt"/>
              </a:rPr>
              <a:t>clause to order the grouped landing outcome in descending order.</a:t>
            </a:r>
            <a:endParaRPr lang="en-US" sz="2000" dirty="0">
              <a:cs typeface="+mn-lt"/>
            </a:endParaRPr>
          </a:p>
          <a:p>
            <a:pPr>
              <a:spcBef>
                <a:spcPts val="1400"/>
              </a:spcBef>
            </a:pPr>
            <a:endParaRPr lang="en-US" sz="2000" dirty="0">
              <a:cs typeface="+mn-lt"/>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All launch sites global map markers</a:t>
            </a:r>
            <a:endParaRPr lang="en-US" dirty="0">
              <a:solidFill>
                <a:srgbClr val="0B49CB"/>
              </a:solidFill>
              <a:latin typeface="+mj-lt"/>
              <a:cs typeface="+mj-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Markers showing launch sites with color labels</a:t>
            </a:r>
            <a:endParaRPr lang="en-US" dirty="0">
              <a:solidFill>
                <a:srgbClr val="0B49CB"/>
              </a:solidFill>
              <a:latin typeface="+mj-lt"/>
              <a:cs typeface="+mj-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Launch Site distance to landmarks</a:t>
            </a:r>
            <a:endParaRPr lang="en-US" dirty="0">
              <a:solidFill>
                <a:srgbClr val="0B49CB"/>
              </a:solidFill>
              <a:latin typeface="+mj-lt"/>
              <a:cs typeface="+mj-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Pie chart showing the success percentage achieved by each launch site</a:t>
            </a:r>
            <a:endParaRPr lang="en-US" dirty="0">
              <a:solidFill>
                <a:srgbClr val="0B49CB"/>
              </a:solidFill>
              <a:latin typeface="+mj-lt"/>
              <a:cs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Introduction</a:t>
            </a:r>
            <a:endParaRPr lang="en-US">
              <a:solidFill>
                <a:srgbClr val="0B49CB"/>
              </a:solidFill>
              <a:latin typeface="+mj-lt"/>
              <a:cs typeface="+mj-lt"/>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ea typeface="Times New Roman" panose="02020603050405020304" charset="0"/>
                <a:cs typeface="+mn-lt"/>
              </a:rPr>
              <a:t>Project background and context</a:t>
            </a:r>
            <a:endParaRPr lang="en-US" sz="2200" dirty="0">
              <a:solidFill>
                <a:schemeClr val="accent3">
                  <a:lumMod val="25000"/>
                </a:schemeClr>
              </a:solidFill>
              <a:latin typeface="+mn-lt"/>
              <a:ea typeface="Times New Roman" panose="02020603050405020304" charset="0"/>
              <a:cs typeface="+mn-lt"/>
            </a:endParaRPr>
          </a:p>
          <a:p>
            <a:pPr marL="457200" lvl="1" indent="0" algn="just">
              <a:spcBef>
                <a:spcPts val="1400"/>
              </a:spcBef>
              <a:buNone/>
            </a:pPr>
            <a:r>
              <a:rPr lang="en-US" sz="1800" dirty="0">
                <a:solidFill>
                  <a:schemeClr val="accent3">
                    <a:lumMod val="25000"/>
                  </a:schemeClr>
                </a:solidFill>
                <a:latin typeface="+mn-lt"/>
                <a:ea typeface="Times New Roman" panose="02020603050405020304" charset="0"/>
                <a:cs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mn-lt"/>
              <a:ea typeface="Times New Roman" panose="02020603050405020304" charset="0"/>
              <a:cs typeface="+mn-lt"/>
            </a:endParaRPr>
          </a:p>
          <a:p>
            <a:pPr>
              <a:spcBef>
                <a:spcPts val="1400"/>
              </a:spcBef>
            </a:pPr>
            <a:r>
              <a:rPr lang="en-US" sz="2200" dirty="0">
                <a:solidFill>
                  <a:schemeClr val="accent3">
                    <a:lumMod val="25000"/>
                  </a:schemeClr>
                </a:solidFill>
                <a:latin typeface="+mn-lt"/>
                <a:ea typeface="Times New Roman" panose="02020603050405020304" charset="0"/>
                <a:cs typeface="+mn-lt"/>
              </a:rPr>
              <a:t>Problems you want to find answers</a:t>
            </a:r>
            <a:endParaRPr lang="en-US" sz="2200" dirty="0">
              <a:solidFill>
                <a:schemeClr val="accent3">
                  <a:lumMod val="25000"/>
                </a:schemeClr>
              </a:solidFill>
              <a:latin typeface="+mn-lt"/>
              <a:ea typeface="Times New Roman" panose="02020603050405020304" charset="0"/>
              <a:cs typeface="+mn-lt"/>
            </a:endParaRPr>
          </a:p>
          <a:p>
            <a:pPr lvl="1">
              <a:spcBef>
                <a:spcPts val="1400"/>
              </a:spcBef>
              <a:buFontTx/>
              <a:buChar char="-"/>
            </a:pPr>
            <a:r>
              <a:rPr lang="en-US" sz="1800" dirty="0">
                <a:solidFill>
                  <a:schemeClr val="accent3">
                    <a:lumMod val="25000"/>
                  </a:schemeClr>
                </a:solidFill>
                <a:latin typeface="+mn-lt"/>
                <a:ea typeface="Times New Roman" panose="02020603050405020304" charset="0"/>
                <a:cs typeface="+mn-lt"/>
              </a:rPr>
              <a:t>What factors determine if the rocket will land successfully?</a:t>
            </a:r>
            <a:endParaRPr lang="en-US" sz="1800" dirty="0">
              <a:solidFill>
                <a:schemeClr val="accent3">
                  <a:lumMod val="25000"/>
                </a:schemeClr>
              </a:solidFill>
              <a:latin typeface="+mn-lt"/>
              <a:ea typeface="Times New Roman" panose="02020603050405020304" charset="0"/>
              <a:cs typeface="+mn-lt"/>
            </a:endParaRPr>
          </a:p>
          <a:p>
            <a:pPr lvl="1">
              <a:spcBef>
                <a:spcPts val="1400"/>
              </a:spcBef>
              <a:buFontTx/>
              <a:buChar char="-"/>
            </a:pPr>
            <a:r>
              <a:rPr lang="en-US" sz="1800" dirty="0">
                <a:solidFill>
                  <a:schemeClr val="accent3">
                    <a:lumMod val="25000"/>
                  </a:schemeClr>
                </a:solidFill>
                <a:latin typeface="+mn-lt"/>
                <a:ea typeface="Times New Roman" panose="02020603050405020304" charset="0"/>
                <a:cs typeface="+mn-lt"/>
              </a:rPr>
              <a:t>The interaction amongst various features that determine the success rate of a successful landing.</a:t>
            </a:r>
            <a:endParaRPr lang="en-US" sz="1800" dirty="0">
              <a:solidFill>
                <a:schemeClr val="accent3">
                  <a:lumMod val="25000"/>
                </a:schemeClr>
              </a:solidFill>
              <a:latin typeface="+mn-lt"/>
              <a:ea typeface="Times New Roman" panose="02020603050405020304" charset="0"/>
              <a:cs typeface="+mn-lt"/>
            </a:endParaRPr>
          </a:p>
          <a:p>
            <a:pPr lvl="1">
              <a:spcBef>
                <a:spcPts val="1400"/>
              </a:spcBef>
              <a:buFontTx/>
              <a:buChar char="-"/>
            </a:pPr>
            <a:r>
              <a:rPr lang="en-US" sz="1800" dirty="0">
                <a:solidFill>
                  <a:schemeClr val="accent3">
                    <a:lumMod val="25000"/>
                  </a:schemeClr>
                </a:solidFill>
                <a:latin typeface="+mn-lt"/>
                <a:ea typeface="Times New Roman" panose="02020603050405020304" charset="0"/>
                <a:cs typeface="+mn-lt"/>
              </a:rPr>
              <a:t>What operating conditions needs to be in place to ensure a successful landing program.</a:t>
            </a:r>
            <a:endParaRPr lang="en-US" sz="1800" dirty="0">
              <a:solidFill>
                <a:schemeClr val="accent3">
                  <a:lumMod val="25000"/>
                </a:schemeClr>
              </a:solidFill>
              <a:latin typeface="+mn-lt"/>
              <a:ea typeface="Times New Roman" panose="02020603050405020304" charset="0"/>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Pie chart showing the Launch site with the highest launch success ratio</a:t>
            </a:r>
            <a:endParaRPr lang="en-US" dirty="0">
              <a:solidFill>
                <a:srgbClr val="0B49CB"/>
              </a:solidFill>
              <a:latin typeface="+mj-lt"/>
              <a:cs typeface="+mj-lt"/>
            </a:endParaRPr>
          </a:p>
          <a:p>
            <a:endParaRPr lang="en-US" dirty="0">
              <a:solidFill>
                <a:srgbClr val="0B49CB"/>
              </a:solidFill>
              <a:latin typeface="+mj-lt"/>
              <a:cs typeface="+mj-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mj-lt"/>
                <a:ea typeface="Times New Roman" panose="02020603050405020304" charset="0"/>
                <a:cs typeface="+mj-lt"/>
              </a:rPr>
              <a:t>Scatter plot of Payload vs Launch Outcome for all sites, with different payload selected in the range slider</a:t>
            </a:r>
            <a:endParaRPr lang="en-US" sz="2500" kern="1200" dirty="0">
              <a:solidFill>
                <a:srgbClr val="0B49CB"/>
              </a:solidFill>
              <a:latin typeface="+mj-lt"/>
              <a:ea typeface="Times New Roman" panose="02020603050405020304" charset="0"/>
              <a:cs typeface="+mj-lt"/>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Times New Roman" panose="02020603050405020304" charset="0"/>
                <a:cs typeface="+mj-lt"/>
              </a:rPr>
              <a:t>Classification Accuracy</a:t>
            </a:r>
            <a:endParaRPr lang="en-US" sz="3700" kern="1200" dirty="0">
              <a:solidFill>
                <a:srgbClr val="0B49CB"/>
              </a:solidFill>
              <a:latin typeface="+mj-lt"/>
              <a:ea typeface="Times New Roman" panose="02020603050405020304" charset="0"/>
              <a:cs typeface="+mj-lt"/>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Times New Roman" panose="02020603050405020304" charset="0"/>
              <a:ea typeface="Times New Roman" panose="02020603050405020304" charset="0"/>
              <a:cs typeface="Times New Roman" panose="02020603050405020304" charset="0"/>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imes New Roman" panose="02020603050405020304" charset="0"/>
              <a:ea typeface="Times New Roman" panose="02020603050405020304" charset="0"/>
              <a:cs typeface="Times New Roman" panose="02020603050405020304" charset="0"/>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cs typeface="+mn-lt"/>
              </a:rPr>
              <a:t>The decision tree classifier is the model with the highest classification accuracy</a:t>
            </a:r>
            <a:endParaRPr lang="en-US" sz="2200" dirty="0">
              <a:cs typeface="+mn-lt"/>
            </a:endParaRPr>
          </a:p>
          <a:p>
            <a:pPr>
              <a:spcBef>
                <a:spcPts val="1400"/>
              </a:spcBef>
            </a:pPr>
            <a:endParaRPr lang="en-US" sz="1800" dirty="0">
              <a:cs typeface="+mn-lt"/>
            </a:endParaRPr>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cs typeface="+mn-lt"/>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Confusion Matrix</a:t>
            </a:r>
            <a:endParaRPr lang="en-US" dirty="0">
              <a:solidFill>
                <a:srgbClr val="0B49CB"/>
              </a:solidFill>
              <a:latin typeface="+mj-lt"/>
              <a:cs typeface="+mj-lt"/>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We can conclude that:</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The larger the flight amount at a launch site, the greater the success rate at a launch site.</a:t>
            </a:r>
            <a:endParaRPr lang="en-US" sz="2200" dirty="0">
              <a:solidFill>
                <a:schemeClr val="accent3">
                  <a:lumMod val="25000"/>
                </a:schemeClr>
              </a:solidFill>
              <a:cs typeface="+mn-lt"/>
            </a:endParaRPr>
          </a:p>
          <a:p>
            <a:pPr>
              <a:lnSpc>
                <a:spcPct val="100000"/>
              </a:lnSpc>
              <a:spcBef>
                <a:spcPts val="1400"/>
              </a:spcBef>
            </a:pPr>
            <a:r>
              <a:rPr lang="en-US" sz="2200" dirty="0">
                <a:cs typeface="+mn-lt"/>
              </a:rPr>
              <a:t>Launch success rate started to increase in 2013 till 2020.</a:t>
            </a:r>
            <a:endParaRPr lang="en-US" sz="2200" dirty="0">
              <a:cs typeface="+mn-lt"/>
            </a:endParaRPr>
          </a:p>
          <a:p>
            <a:pPr>
              <a:lnSpc>
                <a:spcPct val="100000"/>
              </a:lnSpc>
              <a:spcBef>
                <a:spcPts val="1400"/>
              </a:spcBef>
            </a:pPr>
            <a:r>
              <a:rPr lang="en-US" sz="2200" dirty="0">
                <a:solidFill>
                  <a:schemeClr val="accent3">
                    <a:lumMod val="25000"/>
                  </a:schemeClr>
                </a:solidFill>
                <a:cs typeface="+mn-lt"/>
              </a:rPr>
              <a:t>Orbits </a:t>
            </a:r>
            <a:r>
              <a:rPr lang="en-US" sz="2200" dirty="0">
                <a:cs typeface="+mn-lt"/>
              </a:rPr>
              <a:t>ES-L1, GEO, HEO, SSO, VLEO had the most success rate.</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KSC LC-39A had the most successful launches of any sites.</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The Decision tree classifier is the best machine learning algorithm for this task.</a:t>
            </a:r>
            <a:endParaRPr lang="en-US" sz="2200" dirty="0">
              <a:solidFill>
                <a:schemeClr val="accent3">
                  <a:lumMod val="25000"/>
                </a:schemeClr>
              </a:solidFill>
              <a:cs typeface="+mn-lt"/>
            </a:endParaRPr>
          </a:p>
          <a:p>
            <a:pPr>
              <a:lnSpc>
                <a:spcPct val="100000"/>
              </a:lnSpc>
              <a:spcBef>
                <a:spcPts val="1400"/>
              </a:spcBef>
            </a:pPr>
            <a:endParaRPr lang="en-US" sz="2200" dirty="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Conclusions</a:t>
            </a:r>
            <a:endParaRPr lang="en-US">
              <a:solidFill>
                <a:srgbClr val="0B49CB"/>
              </a:solidFill>
              <a:latin typeface="+mj-lt"/>
              <a:cs typeface="+mj-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j-lt"/>
                <a:ea typeface="Times New Roman" panose="02020603050405020304" charset="0"/>
                <a:cs typeface="+mj-lt"/>
              </a:rPr>
              <a:t>Executive Summary</a:t>
            </a:r>
            <a:endParaRPr lang="en-US" sz="8800" dirty="0">
              <a:solidFill>
                <a:srgbClr val="0B49CB"/>
              </a:solidFill>
              <a:latin typeface="+mj-lt"/>
              <a:ea typeface="Times New Roman" panose="02020603050405020304" charset="0"/>
              <a:cs typeface="+mj-lt"/>
            </a:endParaRPr>
          </a:p>
          <a:p>
            <a:pPr>
              <a:lnSpc>
                <a:spcPct val="120000"/>
              </a:lnSpc>
              <a:spcBef>
                <a:spcPts val="1400"/>
              </a:spcBef>
            </a:pPr>
            <a:r>
              <a:rPr lang="en-US" sz="8800" dirty="0">
                <a:solidFill>
                  <a:schemeClr val="accent3">
                    <a:lumMod val="25000"/>
                  </a:schemeClr>
                </a:solidFill>
                <a:latin typeface="+mn-lt"/>
                <a:ea typeface="Times New Roman" panose="02020603050405020304" charset="0"/>
                <a:cs typeface="+mn-lt"/>
              </a:rPr>
              <a:t>Data collection methodology:</a:t>
            </a:r>
            <a:endParaRPr lang="en-US" sz="8800" dirty="0">
              <a:solidFill>
                <a:schemeClr val="accent3">
                  <a:lumMod val="25000"/>
                </a:schemeClr>
              </a:solidFill>
              <a:latin typeface="+mn-lt"/>
              <a:ea typeface="Times New Roman" panose="02020603050405020304" charset="0"/>
              <a:cs typeface="+mn-lt"/>
            </a:endParaRPr>
          </a:p>
          <a:p>
            <a:pPr lvl="1">
              <a:lnSpc>
                <a:spcPct val="120000"/>
              </a:lnSpc>
              <a:spcBef>
                <a:spcPts val="1400"/>
              </a:spcBef>
            </a:pPr>
            <a:r>
              <a:rPr lang="en-US" sz="7600" dirty="0">
                <a:solidFill>
                  <a:schemeClr val="bg2">
                    <a:lumMod val="50000"/>
                  </a:schemeClr>
                </a:solidFill>
                <a:latin typeface="+mn-lt"/>
                <a:ea typeface="Times New Roman" panose="02020603050405020304" charset="0"/>
                <a:cs typeface="+mn-lt"/>
              </a:rPr>
              <a:t>Data was collected using SpaceX API and web scraping from Wikipedia. </a:t>
            </a:r>
            <a:endParaRPr lang="en-US" sz="7600" dirty="0">
              <a:solidFill>
                <a:schemeClr val="bg2">
                  <a:lumMod val="50000"/>
                </a:schemeClr>
              </a:solidFill>
              <a:latin typeface="+mn-lt"/>
              <a:ea typeface="Times New Roman" panose="02020603050405020304" charset="0"/>
              <a:cs typeface="+mn-lt"/>
            </a:endParaRPr>
          </a:p>
          <a:p>
            <a:pPr>
              <a:lnSpc>
                <a:spcPct val="120000"/>
              </a:lnSpc>
              <a:spcBef>
                <a:spcPts val="1400"/>
              </a:spcBef>
            </a:pPr>
            <a:r>
              <a:rPr lang="en-US" sz="8800" dirty="0">
                <a:solidFill>
                  <a:schemeClr val="accent3">
                    <a:lumMod val="25000"/>
                  </a:schemeClr>
                </a:solidFill>
                <a:latin typeface="+mn-lt"/>
                <a:ea typeface="Times New Roman" panose="02020603050405020304" charset="0"/>
                <a:cs typeface="+mn-lt"/>
              </a:rPr>
              <a:t>Perform data wrangling</a:t>
            </a:r>
            <a:endParaRPr lang="en-US" sz="8800" dirty="0">
              <a:solidFill>
                <a:schemeClr val="accent3">
                  <a:lumMod val="25000"/>
                </a:schemeClr>
              </a:solidFill>
              <a:latin typeface="+mn-lt"/>
              <a:ea typeface="Times New Roman" panose="02020603050405020304" charset="0"/>
              <a:cs typeface="+mn-lt"/>
            </a:endParaRPr>
          </a:p>
          <a:p>
            <a:pPr lvl="1">
              <a:lnSpc>
                <a:spcPct val="120000"/>
              </a:lnSpc>
              <a:spcBef>
                <a:spcPts val="1400"/>
              </a:spcBef>
            </a:pPr>
            <a:r>
              <a:rPr lang="en-US" sz="7600" dirty="0">
                <a:solidFill>
                  <a:schemeClr val="bg2">
                    <a:lumMod val="50000"/>
                  </a:schemeClr>
                </a:solidFill>
                <a:latin typeface="+mn-lt"/>
                <a:ea typeface="Times New Roman" panose="02020603050405020304" charset="0"/>
                <a:cs typeface="+mn-lt"/>
              </a:rPr>
              <a:t>One-hot encoding was applied to categorical features</a:t>
            </a:r>
            <a:endParaRPr lang="en-US" sz="7600" dirty="0">
              <a:solidFill>
                <a:schemeClr val="bg2">
                  <a:lumMod val="50000"/>
                </a:schemeClr>
              </a:solidFill>
              <a:latin typeface="+mn-lt"/>
              <a:ea typeface="Times New Roman" panose="02020603050405020304" charset="0"/>
              <a:cs typeface="+mn-lt"/>
            </a:endParaRPr>
          </a:p>
          <a:p>
            <a:pPr>
              <a:lnSpc>
                <a:spcPct val="120000"/>
              </a:lnSpc>
              <a:spcBef>
                <a:spcPts val="1400"/>
              </a:spcBef>
            </a:pPr>
            <a:r>
              <a:rPr lang="en-US" sz="8800" dirty="0">
                <a:solidFill>
                  <a:schemeClr val="accent3">
                    <a:lumMod val="25000"/>
                  </a:schemeClr>
                </a:solidFill>
                <a:latin typeface="+mn-lt"/>
                <a:ea typeface="Times New Roman" panose="02020603050405020304" charset="0"/>
                <a:cs typeface="+mn-lt"/>
              </a:rPr>
              <a:t>Perform exploratory data analysis (EDA) using visualization and SQL</a:t>
            </a:r>
            <a:endParaRPr lang="en-US" sz="8800" dirty="0">
              <a:solidFill>
                <a:schemeClr val="accent3">
                  <a:lumMod val="25000"/>
                </a:schemeClr>
              </a:solidFill>
              <a:latin typeface="+mn-lt"/>
              <a:ea typeface="Times New Roman" panose="02020603050405020304" charset="0"/>
              <a:cs typeface="+mn-lt"/>
            </a:endParaRPr>
          </a:p>
          <a:p>
            <a:pPr>
              <a:lnSpc>
                <a:spcPct val="120000"/>
              </a:lnSpc>
              <a:spcBef>
                <a:spcPts val="1400"/>
              </a:spcBef>
            </a:pPr>
            <a:r>
              <a:rPr lang="en-US" sz="8800" dirty="0">
                <a:solidFill>
                  <a:schemeClr val="accent3">
                    <a:lumMod val="25000"/>
                  </a:schemeClr>
                </a:solidFill>
                <a:latin typeface="+mn-lt"/>
                <a:ea typeface="Times New Roman" panose="02020603050405020304" charset="0"/>
                <a:cs typeface="+mn-lt"/>
              </a:rPr>
              <a:t>Perform interactive visual analytics using Folium and Plotly Dash</a:t>
            </a:r>
            <a:endParaRPr lang="en-US" sz="8800" dirty="0">
              <a:solidFill>
                <a:schemeClr val="accent3">
                  <a:lumMod val="25000"/>
                </a:schemeClr>
              </a:solidFill>
              <a:latin typeface="+mn-lt"/>
              <a:ea typeface="Times New Roman" panose="02020603050405020304" charset="0"/>
              <a:cs typeface="+mn-lt"/>
            </a:endParaRPr>
          </a:p>
          <a:p>
            <a:pPr>
              <a:lnSpc>
                <a:spcPct val="120000"/>
              </a:lnSpc>
              <a:spcBef>
                <a:spcPts val="1400"/>
              </a:spcBef>
            </a:pPr>
            <a:r>
              <a:rPr lang="en-US" sz="8800" dirty="0">
                <a:solidFill>
                  <a:schemeClr val="accent3">
                    <a:lumMod val="25000"/>
                  </a:schemeClr>
                </a:solidFill>
                <a:latin typeface="+mn-lt"/>
                <a:ea typeface="Times New Roman" panose="02020603050405020304" charset="0"/>
                <a:cs typeface="+mn-lt"/>
              </a:rPr>
              <a:t>Perform predictive analysis using classification models</a:t>
            </a:r>
            <a:endParaRPr lang="en-US" sz="8800" dirty="0">
              <a:solidFill>
                <a:schemeClr val="accent3">
                  <a:lumMod val="25000"/>
                </a:schemeClr>
              </a:solidFill>
              <a:latin typeface="+mn-lt"/>
              <a:ea typeface="Times New Roman" panose="02020603050405020304" charset="0"/>
              <a:cs typeface="+mn-lt"/>
            </a:endParaRPr>
          </a:p>
          <a:p>
            <a:pPr lvl="1">
              <a:lnSpc>
                <a:spcPct val="120000"/>
              </a:lnSpc>
              <a:spcBef>
                <a:spcPts val="1400"/>
              </a:spcBef>
            </a:pPr>
            <a:r>
              <a:rPr lang="en-US" sz="7600" dirty="0">
                <a:solidFill>
                  <a:schemeClr val="bg2">
                    <a:lumMod val="50000"/>
                  </a:schemeClr>
                </a:solidFill>
                <a:latin typeface="+mn-lt"/>
                <a:ea typeface="Times New Roman" panose="02020603050405020304" charset="0"/>
                <a:cs typeface="+mn-lt"/>
              </a:rPr>
              <a:t>How to build, tune, evaluate classification models</a:t>
            </a:r>
            <a:endParaRPr lang="en-US" sz="7600" dirty="0">
              <a:solidFill>
                <a:schemeClr val="bg2">
                  <a:lumMod val="50000"/>
                </a:schemeClr>
              </a:solidFill>
              <a:latin typeface="+mn-lt"/>
              <a:ea typeface="Times New Roman" panose="02020603050405020304" charset="0"/>
              <a:cs typeface="+mn-lt"/>
            </a:endParaRPr>
          </a:p>
          <a:p>
            <a:pPr>
              <a:lnSpc>
                <a:spcPct val="120000"/>
              </a:lnSpc>
              <a:spcBef>
                <a:spcPts val="1400"/>
              </a:spcBef>
            </a:pPr>
            <a:endParaRPr lang="en-US" sz="88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ea typeface="Times New Roman" panose="02020603050405020304" charset="0"/>
              <a:cs typeface="Times New Roman" panose="0202060305040502030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Methodology</a:t>
            </a:r>
            <a:endParaRPr lang="en-US" dirty="0">
              <a:solidFill>
                <a:srgbClr val="0B49CB"/>
              </a:solidFill>
              <a:latin typeface="+mj-lt"/>
              <a:cs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cs typeface="+mn-lt"/>
              </a:rPr>
              <a:t>The data was collected using various methods</a:t>
            </a:r>
            <a:endParaRPr lang="en-US" sz="2200" dirty="0">
              <a:solidFill>
                <a:schemeClr val="accent3">
                  <a:lumMod val="25000"/>
                </a:schemeClr>
              </a:solidFill>
              <a:cs typeface="+mn-lt"/>
            </a:endParaRPr>
          </a:p>
          <a:p>
            <a:pPr lvl="1" algn="just">
              <a:lnSpc>
                <a:spcPct val="100000"/>
              </a:lnSpc>
              <a:spcBef>
                <a:spcPts val="1400"/>
              </a:spcBef>
              <a:buFontTx/>
              <a:buChar char="-"/>
            </a:pPr>
            <a:r>
              <a:rPr lang="en-US" sz="1900" dirty="0">
                <a:solidFill>
                  <a:schemeClr val="accent3">
                    <a:lumMod val="25000"/>
                  </a:schemeClr>
                </a:solidFill>
                <a:cs typeface="+mn-lt"/>
              </a:rPr>
              <a:t>Data collection was done using get request to the SpaceX API.</a:t>
            </a:r>
            <a:endParaRPr lang="en-US" sz="1900" dirty="0">
              <a:solidFill>
                <a:schemeClr val="accent3">
                  <a:lumMod val="25000"/>
                </a:schemeClr>
              </a:solidFill>
              <a:cs typeface="+mn-lt"/>
            </a:endParaRPr>
          </a:p>
          <a:p>
            <a:pPr lvl="1" algn="just">
              <a:lnSpc>
                <a:spcPct val="100000"/>
              </a:lnSpc>
              <a:spcBef>
                <a:spcPts val="1400"/>
              </a:spcBef>
              <a:buFontTx/>
              <a:buChar char="-"/>
            </a:pPr>
            <a:r>
              <a:rPr lang="en-US" sz="1900" dirty="0">
                <a:solidFill>
                  <a:schemeClr val="accent3">
                    <a:lumMod val="25000"/>
                  </a:schemeClr>
                </a:solidFill>
                <a:cs typeface="+mn-lt"/>
              </a:rPr>
              <a:t>Next, we decoded the response content as a Json using .json() function call and turn it into a pandas </a:t>
            </a:r>
            <a:r>
              <a:rPr lang="en-US" sz="1900" dirty="0" err="1">
                <a:solidFill>
                  <a:schemeClr val="accent3">
                    <a:lumMod val="25000"/>
                  </a:schemeClr>
                </a:solidFill>
                <a:cs typeface="+mn-lt"/>
              </a:rPr>
              <a:t>dataframe</a:t>
            </a:r>
            <a:r>
              <a:rPr lang="en-US" sz="1900" dirty="0">
                <a:solidFill>
                  <a:schemeClr val="accent3">
                    <a:lumMod val="25000"/>
                  </a:schemeClr>
                </a:solidFill>
                <a:cs typeface="+mn-lt"/>
              </a:rPr>
              <a:t> using .</a:t>
            </a:r>
            <a:r>
              <a:rPr lang="en-US" sz="1900" dirty="0" err="1">
                <a:solidFill>
                  <a:schemeClr val="accent3">
                    <a:lumMod val="25000"/>
                  </a:schemeClr>
                </a:solidFill>
                <a:cs typeface="+mn-lt"/>
              </a:rPr>
              <a:t>json_normalize</a:t>
            </a:r>
            <a:r>
              <a:rPr lang="en-US" sz="1900" dirty="0">
                <a:solidFill>
                  <a:schemeClr val="accent3">
                    <a:lumMod val="25000"/>
                  </a:schemeClr>
                </a:solidFill>
                <a:cs typeface="+mn-lt"/>
              </a:rPr>
              <a:t>().</a:t>
            </a:r>
            <a:endParaRPr lang="en-US" sz="1900" dirty="0">
              <a:solidFill>
                <a:schemeClr val="accent3">
                  <a:lumMod val="25000"/>
                </a:schemeClr>
              </a:solidFill>
              <a:cs typeface="+mn-lt"/>
            </a:endParaRPr>
          </a:p>
          <a:p>
            <a:pPr lvl="1" algn="just">
              <a:lnSpc>
                <a:spcPct val="100000"/>
              </a:lnSpc>
              <a:spcBef>
                <a:spcPts val="1400"/>
              </a:spcBef>
              <a:buFontTx/>
              <a:buChar char="-"/>
            </a:pPr>
            <a:r>
              <a:rPr lang="en-US" sz="1900" dirty="0">
                <a:solidFill>
                  <a:schemeClr val="accent3">
                    <a:lumMod val="25000"/>
                  </a:schemeClr>
                </a:solidFill>
                <a:cs typeface="+mn-lt"/>
              </a:rPr>
              <a:t>We then cleaned the data, checked for missing values and fill in missing values where necessary.</a:t>
            </a:r>
            <a:endParaRPr lang="en-US" sz="1900" dirty="0">
              <a:solidFill>
                <a:schemeClr val="accent3">
                  <a:lumMod val="25000"/>
                </a:schemeClr>
              </a:solidFill>
              <a:cs typeface="+mn-lt"/>
            </a:endParaRPr>
          </a:p>
          <a:p>
            <a:pPr lvl="1" algn="just">
              <a:lnSpc>
                <a:spcPct val="100000"/>
              </a:lnSpc>
              <a:spcBef>
                <a:spcPts val="1400"/>
              </a:spcBef>
              <a:buFontTx/>
              <a:buChar char="-"/>
            </a:pPr>
            <a:r>
              <a:rPr lang="en-US" sz="1900" dirty="0">
                <a:solidFill>
                  <a:schemeClr val="accent3">
                    <a:lumMod val="25000"/>
                  </a:schemeClr>
                </a:solidFill>
                <a:cs typeface="+mn-lt"/>
              </a:rPr>
              <a:t>In addition, we performed web scraping from Wikipedia for Falcon 9 launch records with BeautifulSoup. </a:t>
            </a:r>
            <a:endParaRPr lang="en-US" sz="1900" dirty="0">
              <a:solidFill>
                <a:schemeClr val="accent3">
                  <a:lumMod val="25000"/>
                </a:schemeClr>
              </a:solidFill>
              <a:cs typeface="+mn-lt"/>
            </a:endParaRPr>
          </a:p>
          <a:p>
            <a:pPr lvl="1" algn="just">
              <a:lnSpc>
                <a:spcPct val="100000"/>
              </a:lnSpc>
              <a:spcBef>
                <a:spcPts val="1400"/>
              </a:spcBef>
              <a:buFontTx/>
              <a:buChar char="-"/>
            </a:pPr>
            <a:r>
              <a:rPr lang="en-US" sz="1900" dirty="0">
                <a:solidFill>
                  <a:schemeClr val="accent3">
                    <a:lumMod val="25000"/>
                  </a:schemeClr>
                </a:solidFill>
                <a:cs typeface="+mn-lt"/>
              </a:rPr>
              <a:t>The objective was to extract the launch records as HTML table, parse the table and convert it to a pandas </a:t>
            </a:r>
            <a:r>
              <a:rPr lang="en-US" sz="1900" dirty="0" err="1">
                <a:solidFill>
                  <a:schemeClr val="accent3">
                    <a:lumMod val="25000"/>
                  </a:schemeClr>
                </a:solidFill>
                <a:cs typeface="+mn-lt"/>
              </a:rPr>
              <a:t>dataframe</a:t>
            </a:r>
            <a:r>
              <a:rPr lang="en-US" sz="1900" dirty="0">
                <a:solidFill>
                  <a:schemeClr val="accent3">
                    <a:lumMod val="25000"/>
                  </a:schemeClr>
                </a:solidFill>
                <a:cs typeface="+mn-lt"/>
              </a:rPr>
              <a:t> for future analysis.</a:t>
            </a:r>
            <a:endParaRPr lang="en-US" sz="1900" dirty="0">
              <a:solidFill>
                <a:schemeClr val="accent3">
                  <a:lumMod val="25000"/>
                </a:schemeClr>
              </a:solidFill>
              <a:cs typeface="+mn-lt"/>
            </a:endParaRPr>
          </a:p>
          <a:p>
            <a:pPr lvl="1">
              <a:lnSpc>
                <a:spcPct val="100000"/>
              </a:lnSpc>
              <a:spcBef>
                <a:spcPts val="1400"/>
              </a:spcBef>
              <a:buFontTx/>
              <a:buChar char="-"/>
            </a:pPr>
            <a:endParaRPr lang="en-US" sz="1800" dirty="0">
              <a:solidFill>
                <a:schemeClr val="accent3">
                  <a:lumMod val="25000"/>
                </a:schemeClr>
              </a:solidFill>
              <a:cs typeface="+mn-lt"/>
            </a:endParaRPr>
          </a:p>
          <a:p>
            <a:pPr marL="0" indent="0">
              <a:buNone/>
            </a:pPr>
            <a:endParaRPr lang="en-US" dirty="0">
              <a:cs typeface="+mn-lt"/>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Data Collection</a:t>
            </a:r>
            <a:endParaRPr lang="en-US" dirty="0">
              <a:solidFill>
                <a:srgbClr val="0B49CB"/>
              </a:solidFill>
              <a:latin typeface="+mj-lt"/>
              <a:cs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6913245" y="1967865"/>
            <a:ext cx="3209290"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cs typeface="+mn-lt"/>
              </a:rPr>
              <a:t>We used the get request to the SpaceX API to collect data, clean the requested data and did some basic data wrangling and formatting.</a:t>
            </a:r>
            <a:endParaRPr lang="en-US" sz="2200" dirty="0">
              <a:solidFill>
                <a:schemeClr val="accent3">
                  <a:lumMod val="25000"/>
                </a:schemeClr>
              </a:solidFill>
              <a:cs typeface="+mn-lt"/>
            </a:endParaRPr>
          </a:p>
          <a:p>
            <a:endParaRPr lang="en-US" dirty="0">
              <a:cs typeface="+mn-lt"/>
            </a:endParaRPr>
          </a:p>
          <a:p>
            <a:endParaRPr lang="en-US" dirty="0">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Data Collection – SpaceX API</a:t>
            </a:r>
            <a:endParaRPr lang="en-US" dirty="0">
              <a:solidFill>
                <a:srgbClr val="0B49CB"/>
              </a:solidFill>
              <a:latin typeface="+mj-lt"/>
              <a:cs typeface="+mj-lt"/>
            </a:endParaRPr>
          </a:p>
        </p:txBody>
      </p:sp>
      <p:pic>
        <p:nvPicPr>
          <p:cNvPr id="9" name="Picture 8"/>
          <p:cNvPicPr>
            <a:picLocks noChangeAspect="1"/>
          </p:cNvPicPr>
          <p:nvPr/>
        </p:nvPicPr>
        <p:blipFill>
          <a:blip r:embed="rId2"/>
          <a:stretch>
            <a:fillRect/>
          </a:stretch>
        </p:blipFill>
        <p:spPr>
          <a:xfrm>
            <a:off x="495936" y="128572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6036945" y="1677035"/>
            <a:ext cx="3981450" cy="469011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cs typeface="+mn-lt"/>
              </a:rPr>
              <a:t>We applied web scrapping to webscrap Falcon 9 launch records with BeautifulSoup </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We parsed the table and converted it into a pandas </a:t>
            </a:r>
            <a:r>
              <a:rPr lang="en-US" sz="2200" dirty="0" err="1">
                <a:solidFill>
                  <a:schemeClr val="accent3">
                    <a:lumMod val="25000"/>
                  </a:schemeClr>
                </a:solidFill>
                <a:cs typeface="+mn-lt"/>
              </a:rPr>
              <a:t>dataframe</a:t>
            </a:r>
            <a:r>
              <a:rPr lang="en-US" sz="2200" dirty="0">
                <a:solidFill>
                  <a:schemeClr val="accent3">
                    <a:lumMod val="25000"/>
                  </a:schemeClr>
                </a:solidFill>
                <a:cs typeface="+mn-lt"/>
              </a:rPr>
              <a:t>.</a:t>
            </a:r>
            <a:endParaRPr lang="en-US" sz="2200" dirty="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Times New Roman" panose="02020603050405020304"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cs typeface="+mj-lt"/>
              </a:rPr>
              <a:t>Data Collection - Scraping</a:t>
            </a:r>
            <a:endParaRPr lang="en-US" dirty="0">
              <a:solidFill>
                <a:srgbClr val="0B49CB"/>
              </a:solidFill>
              <a:latin typeface="+mj-lt"/>
              <a:cs typeface="+mj-lt"/>
            </a:endParaRPr>
          </a:p>
        </p:txBody>
      </p:sp>
      <p:sp>
        <p:nvSpPr>
          <p:cNvPr id="2" name="Content Placeholder 4"/>
          <p:cNvSpPr txBox="1"/>
          <p:nvPr/>
        </p:nvSpPr>
        <p:spPr>
          <a:xfrm>
            <a:off x="6096000" y="1677035"/>
            <a:ext cx="4556760" cy="276352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imes New Roman" panose="02020603050405020304" charset="0"/>
              <a:buNone/>
            </a:pPr>
            <a:endParaRPr lang="en-US" sz="2200" dirty="0">
              <a:solidFill>
                <a:srgbClr val="1C7DDB"/>
              </a:solidFill>
              <a:latin typeface="Times New Roman" panose="02020603050405020304" charset="0"/>
              <a:ea typeface="Times New Roman" panose="02020603050405020304" charset="0"/>
              <a:cs typeface="Times New Roman" panose="02020603050405020304" charset="0"/>
            </a:endParaRPr>
          </a:p>
          <a:p>
            <a:pPr marL="0" indent="0">
              <a:buFont typeface="Times New Roman" panose="02020603050405020304" charset="0"/>
              <a:buNone/>
            </a:pPr>
            <a:endParaRPr lang="en-US" sz="2200" dirty="0">
              <a:solidFill>
                <a:srgbClr val="1C7DDB"/>
              </a:solidFill>
              <a:latin typeface="Times New Roman" panose="02020603050405020304" charset="0"/>
              <a:ea typeface="Times New Roman" panose="02020603050405020304" charset="0"/>
              <a:cs typeface="Times New Roman" panose="02020603050405020304" charset="0"/>
            </a:endParaRPr>
          </a:p>
          <a:p>
            <a:pPr marL="0" indent="0">
              <a:buFont typeface="Times New Roman" panose="02020603050405020304" charset="0"/>
              <a:buNone/>
            </a:pPr>
            <a:endParaRPr lang="en-US" sz="2200" dirty="0">
              <a:solidFill>
                <a:srgbClr val="1C7DDB"/>
              </a:solidFill>
              <a:latin typeface="Times New Roman" panose="02020603050405020304" charset="0"/>
              <a:ea typeface="Times New Roman" panose="02020603050405020304" charset="0"/>
              <a:cs typeface="Times New Roman" panose="02020603050405020304" charset="0"/>
            </a:endParaRPr>
          </a:p>
          <a:p>
            <a:pPr marL="0" indent="0">
              <a:buFont typeface="Times New Roman" panose="02020603050405020304" charset="0"/>
              <a:buNone/>
            </a:pPr>
            <a:endParaRPr lang="en-US" sz="2200" dirty="0">
              <a:solidFill>
                <a:srgbClr val="1C7DDB"/>
              </a:solidFill>
              <a:latin typeface="Times New Roman" panose="02020603050405020304" charset="0"/>
              <a:ea typeface="Times New Roman" panose="02020603050405020304" charset="0"/>
              <a:cs typeface="Times New Roman" panose="02020603050405020304" charset="0"/>
            </a:endParaRPr>
          </a:p>
        </p:txBody>
      </p:sp>
      <p:pic>
        <p:nvPicPr>
          <p:cNvPr id="7" name="Picture 6"/>
          <p:cNvPicPr>
            <a:picLocks noChangeAspect="1"/>
          </p:cNvPicPr>
          <p:nvPr/>
        </p:nvPicPr>
        <p:blipFill>
          <a:blip r:embed="rId2"/>
          <a:stretch>
            <a:fillRect/>
          </a:stretch>
        </p:blipFill>
        <p:spPr>
          <a:xfrm>
            <a:off x="853757" y="138811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NTJhNTNkZWQ5NWNhMzRmM2IwNjMxZDJmOGViODJiNG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imes New Roman"/>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等线"/>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imes New Roman"/>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等线"/>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imes New Roman"/>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等线"/>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8787</Words>
  <Application>WPS 演示</Application>
  <PresentationFormat>宽屏</PresentationFormat>
  <Paragraphs>338</Paragraphs>
  <Slides>46</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Yu Gothic UI</vt:lpstr>
      <vt:lpstr>Abadi</vt:lpstr>
      <vt:lpstr>Calibri</vt:lpstr>
      <vt:lpstr>微软雅黑</vt:lpstr>
      <vt:lpstr>Arial Unicode MS</vt:lpstr>
      <vt:lpstr>等线</vt:lpstr>
      <vt:lpstr>Calibri</vt:lpstr>
      <vt:lpstr>Calibri Light</vt:lpstr>
      <vt:lpstr>IDAutomationC39XS</vt:lpstr>
      <vt:lpstr>Times New Roman</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浊眸</cp:lastModifiedBy>
  <cp:revision>209</cp:revision>
  <dcterms:created xsi:type="dcterms:W3CDTF">2021-04-29T18:58:00Z</dcterms:created>
  <dcterms:modified xsi:type="dcterms:W3CDTF">2023-08-28T09:27:43Z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75439DF306D24731AC2601C775BF126E_12</vt:lpwstr>
  </property>
  <property fmtid="{D5CDD505-2E9C-101B-9397-08002B2CF9AE}" pid="4" name="KSOProductBuildVer">
    <vt:lpwstr>2052-12.1.0.15120</vt:lpwstr>
  </property>
</Properties>
</file>